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7"/>
  </p:notesMasterIdLst>
  <p:handoutMasterIdLst>
    <p:handoutMasterId r:id="rId38"/>
  </p:handoutMasterIdLst>
  <p:sldIdLst>
    <p:sldId id="258" r:id="rId5"/>
    <p:sldId id="361" r:id="rId6"/>
    <p:sldId id="373" r:id="rId7"/>
    <p:sldId id="320" r:id="rId8"/>
    <p:sldId id="363" r:id="rId9"/>
    <p:sldId id="364" r:id="rId10"/>
    <p:sldId id="374" r:id="rId11"/>
    <p:sldId id="369" r:id="rId12"/>
    <p:sldId id="365" r:id="rId13"/>
    <p:sldId id="368" r:id="rId14"/>
    <p:sldId id="375" r:id="rId15"/>
    <p:sldId id="346" r:id="rId16"/>
    <p:sldId id="355" r:id="rId17"/>
    <p:sldId id="354" r:id="rId18"/>
    <p:sldId id="366" r:id="rId19"/>
    <p:sldId id="376" r:id="rId20"/>
    <p:sldId id="347" r:id="rId21"/>
    <p:sldId id="370" r:id="rId22"/>
    <p:sldId id="371" r:id="rId23"/>
    <p:sldId id="356" r:id="rId24"/>
    <p:sldId id="372" r:id="rId25"/>
    <p:sldId id="377" r:id="rId26"/>
    <p:sldId id="358" r:id="rId27"/>
    <p:sldId id="367" r:id="rId28"/>
    <p:sldId id="357" r:id="rId29"/>
    <p:sldId id="378" r:id="rId30"/>
    <p:sldId id="349" r:id="rId31"/>
    <p:sldId id="359" r:id="rId32"/>
    <p:sldId id="360" r:id="rId33"/>
    <p:sldId id="339" r:id="rId34"/>
    <p:sldId id="362" r:id="rId35"/>
    <p:sldId id="379" r:id="rId36"/>
  </p:sldIdLst>
  <p:sldSz cx="12192000" cy="6858000"/>
  <p:notesSz cx="9144000" cy="6858000"/>
  <p:defaultTextStyle>
    <a:defPPr>
      <a:defRPr lang="en-US"/>
    </a:defPPr>
    <a:lvl1pPr marL="0" algn="l" defTabSz="609630" rtl="0" eaLnBrk="1" latinLnBrk="0" hangingPunct="1">
      <a:defRPr sz="2400" kern="1200">
        <a:solidFill>
          <a:schemeClr val="tx1"/>
        </a:solidFill>
        <a:latin typeface="+mn-lt"/>
        <a:ea typeface="+mn-ea"/>
        <a:cs typeface="+mn-cs"/>
      </a:defRPr>
    </a:lvl1pPr>
    <a:lvl2pPr marL="609630" algn="l" defTabSz="609630" rtl="0" eaLnBrk="1" latinLnBrk="0" hangingPunct="1">
      <a:defRPr sz="2400" kern="1200">
        <a:solidFill>
          <a:schemeClr val="tx1"/>
        </a:solidFill>
        <a:latin typeface="+mn-lt"/>
        <a:ea typeface="+mn-ea"/>
        <a:cs typeface="+mn-cs"/>
      </a:defRPr>
    </a:lvl2pPr>
    <a:lvl3pPr marL="1219261" algn="l" defTabSz="609630" rtl="0" eaLnBrk="1" latinLnBrk="0" hangingPunct="1">
      <a:defRPr sz="2400" kern="1200">
        <a:solidFill>
          <a:schemeClr val="tx1"/>
        </a:solidFill>
        <a:latin typeface="+mn-lt"/>
        <a:ea typeface="+mn-ea"/>
        <a:cs typeface="+mn-cs"/>
      </a:defRPr>
    </a:lvl3pPr>
    <a:lvl4pPr marL="1828891" algn="l" defTabSz="609630" rtl="0" eaLnBrk="1" latinLnBrk="0" hangingPunct="1">
      <a:defRPr sz="2400" kern="1200">
        <a:solidFill>
          <a:schemeClr val="tx1"/>
        </a:solidFill>
        <a:latin typeface="+mn-lt"/>
        <a:ea typeface="+mn-ea"/>
        <a:cs typeface="+mn-cs"/>
      </a:defRPr>
    </a:lvl4pPr>
    <a:lvl5pPr marL="2438522" algn="l" defTabSz="609630" rtl="0" eaLnBrk="1" latinLnBrk="0" hangingPunct="1">
      <a:defRPr sz="2400" kern="1200">
        <a:solidFill>
          <a:schemeClr val="tx1"/>
        </a:solidFill>
        <a:latin typeface="+mn-lt"/>
        <a:ea typeface="+mn-ea"/>
        <a:cs typeface="+mn-cs"/>
      </a:defRPr>
    </a:lvl5pPr>
    <a:lvl6pPr marL="3048152" algn="l" defTabSz="609630" rtl="0" eaLnBrk="1" latinLnBrk="0" hangingPunct="1">
      <a:defRPr sz="2400" kern="1200">
        <a:solidFill>
          <a:schemeClr val="tx1"/>
        </a:solidFill>
        <a:latin typeface="+mn-lt"/>
        <a:ea typeface="+mn-ea"/>
        <a:cs typeface="+mn-cs"/>
      </a:defRPr>
    </a:lvl6pPr>
    <a:lvl7pPr marL="3657783" algn="l" defTabSz="609630" rtl="0" eaLnBrk="1" latinLnBrk="0" hangingPunct="1">
      <a:defRPr sz="2400" kern="1200">
        <a:solidFill>
          <a:schemeClr val="tx1"/>
        </a:solidFill>
        <a:latin typeface="+mn-lt"/>
        <a:ea typeface="+mn-ea"/>
        <a:cs typeface="+mn-cs"/>
      </a:defRPr>
    </a:lvl7pPr>
    <a:lvl8pPr marL="4267413" algn="l" defTabSz="609630" rtl="0" eaLnBrk="1" latinLnBrk="0" hangingPunct="1">
      <a:defRPr sz="2400" kern="1200">
        <a:solidFill>
          <a:schemeClr val="tx1"/>
        </a:solidFill>
        <a:latin typeface="+mn-lt"/>
        <a:ea typeface="+mn-ea"/>
        <a:cs typeface="+mn-cs"/>
      </a:defRPr>
    </a:lvl8pPr>
    <a:lvl9pPr marL="4877044" algn="l" defTabSz="60963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rzan Chen" initials="TC" lastIdx="1" clrIdx="0">
    <p:extLst>
      <p:ext uri="{19B8F6BF-5375-455C-9EA6-DF929625EA0E}">
        <p15:presenceInfo xmlns:p15="http://schemas.microsoft.com/office/powerpoint/2012/main" userId="4eeffd712c4baab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9A62"/>
    <a:srgbClr val="BE99E3"/>
    <a:srgbClr val="C799E3"/>
    <a:srgbClr val="BC9A62"/>
    <a:srgbClr val="CEC6E4"/>
    <a:srgbClr val="EFDAA1"/>
    <a:srgbClr val="FDFEFE"/>
    <a:srgbClr val="2B458C"/>
    <a:srgbClr val="003B6C"/>
    <a:srgbClr val="BDD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06799F8-075E-4A3A-A7F6-7FBC6576F1A4}" styleName="主题样式 2 - 个性色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个性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53" autoAdjust="0"/>
    <p:restoredTop sz="87117" autoAdjust="0"/>
  </p:normalViewPr>
  <p:slideViewPr>
    <p:cSldViewPr snapToGrid="0" snapToObjects="1">
      <p:cViewPr>
        <p:scale>
          <a:sx n="100" d="100"/>
          <a:sy n="100" d="100"/>
        </p:scale>
        <p:origin x="-1046" y="182"/>
      </p:cViewPr>
      <p:guideLst>
        <p:guide orient="horz" pos="958"/>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49" d="100"/>
        <a:sy n="149" d="100"/>
      </p:scale>
      <p:origin x="0" y="-31770"/>
    </p:cViewPr>
  </p:sorterViewPr>
  <p:notesViewPr>
    <p:cSldViewPr snapToGrid="0" snapToObjects="1">
      <p:cViewPr varScale="1">
        <p:scale>
          <a:sx n="108" d="100"/>
          <a:sy n="108" d="100"/>
        </p:scale>
        <p:origin x="17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37B5320-0450-4A1E-A360-E5891B87260F}"/>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7141C78-51C5-48D7-A012-73F26BE0CA10}"/>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54AB7612-775A-407D-B3CA-96BCDEF041C7}" type="datetimeFigureOut">
              <a:rPr lang="zh-CN" altLang="en-US" smtClean="0"/>
              <a:t>2025/10/22</a:t>
            </a:fld>
            <a:endParaRPr lang="zh-CN" altLang="en-US"/>
          </a:p>
        </p:txBody>
      </p:sp>
      <p:sp>
        <p:nvSpPr>
          <p:cNvPr id="4" name="页脚占位符 3">
            <a:extLst>
              <a:ext uri="{FF2B5EF4-FFF2-40B4-BE49-F238E27FC236}">
                <a16:creationId xmlns:a16="http://schemas.microsoft.com/office/drawing/2014/main" id="{B2E41566-F7BC-4CCC-936C-490526DFCD9F}"/>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8F55AE7-695C-4B12-A6AD-1FF9F38FFC88}"/>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6F0B7A01-109C-43B6-BFB6-6AE260045A99}" type="slidenum">
              <a:rPr lang="zh-CN" altLang="en-US" smtClean="0"/>
              <a:t>‹#›</a:t>
            </a:fld>
            <a:endParaRPr lang="zh-CN" altLang="en-US"/>
          </a:p>
        </p:txBody>
      </p:sp>
    </p:spTree>
    <p:extLst>
      <p:ext uri="{BB962C8B-B14F-4D97-AF65-F5344CB8AC3E}">
        <p14:creationId xmlns:p14="http://schemas.microsoft.com/office/powerpoint/2010/main" val="15194106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5CD7CE4F-55EC-46C0-A1F9-6BD8F4BE0E6B}" type="datetimeFigureOut">
              <a:rPr lang="zh-CN" altLang="en-US" smtClean="0"/>
              <a:t>2025/10/22</a:t>
            </a:fld>
            <a:endParaRPr lang="zh-CN" altLang="en-US"/>
          </a:p>
        </p:txBody>
      </p:sp>
      <p:sp>
        <p:nvSpPr>
          <p:cNvPr id="4" name="幻灯片图像占位符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A8ABDA6A-29CD-4D28-B6EA-E8D4FFDF6043}" type="slidenum">
              <a:rPr lang="zh-CN" altLang="en-US" smtClean="0"/>
              <a:t>‹#›</a:t>
            </a:fld>
            <a:endParaRPr lang="zh-CN" altLang="en-US"/>
          </a:p>
        </p:txBody>
      </p:sp>
    </p:spTree>
    <p:extLst>
      <p:ext uri="{BB962C8B-B14F-4D97-AF65-F5344CB8AC3E}">
        <p14:creationId xmlns:p14="http://schemas.microsoft.com/office/powerpoint/2010/main" val="2901064037"/>
      </p:ext>
    </p:extLst>
  </p:cSld>
  <p:clrMap bg1="lt1" tx1="dk1" bg2="lt2" tx2="dk2" accent1="accent1" accent2="accent2" accent3="accent3" accent4="accent4" accent5="accent5" accent6="accent6" hlink="hlink" folHlink="folHlink"/>
  <p:notesStyle>
    <a:lvl1pPr marL="0" algn="l" defTabSz="1219261" rtl="0" eaLnBrk="1" latinLnBrk="0" hangingPunct="1">
      <a:defRPr sz="1600" kern="1200">
        <a:solidFill>
          <a:schemeClr val="tx1"/>
        </a:solidFill>
        <a:latin typeface="+mn-lt"/>
        <a:ea typeface="+mn-ea"/>
        <a:cs typeface="+mn-cs"/>
      </a:defRPr>
    </a:lvl1pPr>
    <a:lvl2pPr marL="609630" algn="l" defTabSz="1219261" rtl="0" eaLnBrk="1" latinLnBrk="0" hangingPunct="1">
      <a:defRPr sz="1600" kern="1200">
        <a:solidFill>
          <a:schemeClr val="tx1"/>
        </a:solidFill>
        <a:latin typeface="+mn-lt"/>
        <a:ea typeface="+mn-ea"/>
        <a:cs typeface="+mn-cs"/>
      </a:defRPr>
    </a:lvl2pPr>
    <a:lvl3pPr marL="1219261" algn="l" defTabSz="1219261" rtl="0" eaLnBrk="1" latinLnBrk="0" hangingPunct="1">
      <a:defRPr sz="1600" kern="1200">
        <a:solidFill>
          <a:schemeClr val="tx1"/>
        </a:solidFill>
        <a:latin typeface="+mn-lt"/>
        <a:ea typeface="+mn-ea"/>
        <a:cs typeface="+mn-cs"/>
      </a:defRPr>
    </a:lvl3pPr>
    <a:lvl4pPr marL="1828891" algn="l" defTabSz="1219261" rtl="0" eaLnBrk="1" latinLnBrk="0" hangingPunct="1">
      <a:defRPr sz="1600" kern="1200">
        <a:solidFill>
          <a:schemeClr val="tx1"/>
        </a:solidFill>
        <a:latin typeface="+mn-lt"/>
        <a:ea typeface="+mn-ea"/>
        <a:cs typeface="+mn-cs"/>
      </a:defRPr>
    </a:lvl4pPr>
    <a:lvl5pPr marL="2438522" algn="l" defTabSz="1219261" rtl="0" eaLnBrk="1" latinLnBrk="0" hangingPunct="1">
      <a:defRPr sz="1600" kern="1200">
        <a:solidFill>
          <a:schemeClr val="tx1"/>
        </a:solidFill>
        <a:latin typeface="+mn-lt"/>
        <a:ea typeface="+mn-ea"/>
        <a:cs typeface="+mn-cs"/>
      </a:defRPr>
    </a:lvl5pPr>
    <a:lvl6pPr marL="3048152" algn="l" defTabSz="1219261" rtl="0" eaLnBrk="1" latinLnBrk="0" hangingPunct="1">
      <a:defRPr sz="1600" kern="1200">
        <a:solidFill>
          <a:schemeClr val="tx1"/>
        </a:solidFill>
        <a:latin typeface="+mn-lt"/>
        <a:ea typeface="+mn-ea"/>
        <a:cs typeface="+mn-cs"/>
      </a:defRPr>
    </a:lvl6pPr>
    <a:lvl7pPr marL="3657783" algn="l" defTabSz="1219261" rtl="0" eaLnBrk="1" latinLnBrk="0" hangingPunct="1">
      <a:defRPr sz="1600" kern="1200">
        <a:solidFill>
          <a:schemeClr val="tx1"/>
        </a:solidFill>
        <a:latin typeface="+mn-lt"/>
        <a:ea typeface="+mn-ea"/>
        <a:cs typeface="+mn-cs"/>
      </a:defRPr>
    </a:lvl7pPr>
    <a:lvl8pPr marL="4267413" algn="l" defTabSz="1219261" rtl="0" eaLnBrk="1" latinLnBrk="0" hangingPunct="1">
      <a:defRPr sz="1600" kern="1200">
        <a:solidFill>
          <a:schemeClr val="tx1"/>
        </a:solidFill>
        <a:latin typeface="+mn-lt"/>
        <a:ea typeface="+mn-ea"/>
        <a:cs typeface="+mn-cs"/>
      </a:defRPr>
    </a:lvl8pPr>
    <a:lvl9pPr marL="4877044" algn="l" defTabSz="1219261"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81500" y="385763"/>
            <a:ext cx="3429000" cy="1928812"/>
          </a:xfrm>
        </p:spPr>
      </p:sp>
      <p:sp>
        <p:nvSpPr>
          <p:cNvPr id="3" name="备注占位符 2"/>
          <p:cNvSpPr>
            <a:spLocks noGrp="1"/>
          </p:cNvSpPr>
          <p:nvPr>
            <p:ph type="body" idx="1"/>
          </p:nvPr>
        </p:nvSpPr>
        <p:spPr/>
        <p:txBody>
          <a:bodyPr/>
          <a:lstStyle/>
          <a:p>
            <a:endParaRPr lang="en-US" altLang="zh-CN" sz="3200"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a:t>
            </a:fld>
            <a:endParaRPr lang="zh-CN" altLang="en-US"/>
          </a:p>
        </p:txBody>
      </p:sp>
    </p:spTree>
    <p:extLst>
      <p:ext uri="{BB962C8B-B14F-4D97-AF65-F5344CB8AC3E}">
        <p14:creationId xmlns:p14="http://schemas.microsoft.com/office/powerpoint/2010/main" val="566400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altLang="zh-CN" dirty="0"/>
              <a:t>The chapter is the introduction. </a:t>
            </a:r>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11</a:t>
            </a:fld>
            <a:endParaRPr lang="zh-CN" altLang="en-US"/>
          </a:p>
        </p:txBody>
      </p:sp>
    </p:spTree>
    <p:extLst>
      <p:ext uri="{BB962C8B-B14F-4D97-AF65-F5344CB8AC3E}">
        <p14:creationId xmlns:p14="http://schemas.microsoft.com/office/powerpoint/2010/main" val="633967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12</a:t>
            </a:fld>
            <a:endParaRPr lang="zh-CN" altLang="en-US"/>
          </a:p>
        </p:txBody>
      </p:sp>
    </p:spTree>
    <p:extLst>
      <p:ext uri="{BB962C8B-B14F-4D97-AF65-F5344CB8AC3E}">
        <p14:creationId xmlns:p14="http://schemas.microsoft.com/office/powerpoint/2010/main" val="411253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13</a:t>
            </a:fld>
            <a:endParaRPr lang="zh-CN" altLang="en-US"/>
          </a:p>
        </p:txBody>
      </p:sp>
    </p:spTree>
    <p:extLst>
      <p:ext uri="{BB962C8B-B14F-4D97-AF65-F5344CB8AC3E}">
        <p14:creationId xmlns:p14="http://schemas.microsoft.com/office/powerpoint/2010/main" val="3409948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14</a:t>
            </a:fld>
            <a:endParaRPr lang="zh-CN" altLang="en-US"/>
          </a:p>
        </p:txBody>
      </p:sp>
    </p:spTree>
    <p:extLst>
      <p:ext uri="{BB962C8B-B14F-4D97-AF65-F5344CB8AC3E}">
        <p14:creationId xmlns:p14="http://schemas.microsoft.com/office/powerpoint/2010/main" val="589865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altLang="zh-CN" dirty="0"/>
              <a:t>The chapter is the introduction. </a:t>
            </a:r>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16</a:t>
            </a:fld>
            <a:endParaRPr lang="zh-CN" altLang="en-US"/>
          </a:p>
        </p:txBody>
      </p:sp>
    </p:spTree>
    <p:extLst>
      <p:ext uri="{BB962C8B-B14F-4D97-AF65-F5344CB8AC3E}">
        <p14:creationId xmlns:p14="http://schemas.microsoft.com/office/powerpoint/2010/main" val="1642350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17</a:t>
            </a:fld>
            <a:endParaRPr lang="zh-CN" altLang="en-US"/>
          </a:p>
        </p:txBody>
      </p:sp>
    </p:spTree>
    <p:extLst>
      <p:ext uri="{BB962C8B-B14F-4D97-AF65-F5344CB8AC3E}">
        <p14:creationId xmlns:p14="http://schemas.microsoft.com/office/powerpoint/2010/main" val="13540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18</a:t>
            </a:fld>
            <a:endParaRPr lang="zh-CN" altLang="en-US"/>
          </a:p>
        </p:txBody>
      </p:sp>
    </p:spTree>
    <p:extLst>
      <p:ext uri="{BB962C8B-B14F-4D97-AF65-F5344CB8AC3E}">
        <p14:creationId xmlns:p14="http://schemas.microsoft.com/office/powerpoint/2010/main" val="155648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19</a:t>
            </a:fld>
            <a:endParaRPr lang="zh-CN" altLang="en-US"/>
          </a:p>
        </p:txBody>
      </p:sp>
    </p:spTree>
    <p:extLst>
      <p:ext uri="{BB962C8B-B14F-4D97-AF65-F5344CB8AC3E}">
        <p14:creationId xmlns:p14="http://schemas.microsoft.com/office/powerpoint/2010/main" val="1423477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20</a:t>
            </a:fld>
            <a:endParaRPr lang="zh-CN" altLang="en-US"/>
          </a:p>
        </p:txBody>
      </p:sp>
    </p:spTree>
    <p:extLst>
      <p:ext uri="{BB962C8B-B14F-4D97-AF65-F5344CB8AC3E}">
        <p14:creationId xmlns:p14="http://schemas.microsoft.com/office/powerpoint/2010/main" val="1774203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21</a:t>
            </a:fld>
            <a:endParaRPr lang="zh-CN" altLang="en-US"/>
          </a:p>
        </p:txBody>
      </p:sp>
    </p:spTree>
    <p:extLst>
      <p:ext uri="{BB962C8B-B14F-4D97-AF65-F5344CB8AC3E}">
        <p14:creationId xmlns:p14="http://schemas.microsoft.com/office/powerpoint/2010/main" val="115157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altLang="zh-CN" dirty="0"/>
              <a:t>The chapter is the introduction. </a:t>
            </a:r>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2</a:t>
            </a:fld>
            <a:endParaRPr lang="zh-CN" altLang="en-US"/>
          </a:p>
        </p:txBody>
      </p:sp>
    </p:spTree>
    <p:extLst>
      <p:ext uri="{BB962C8B-B14F-4D97-AF65-F5344CB8AC3E}">
        <p14:creationId xmlns:p14="http://schemas.microsoft.com/office/powerpoint/2010/main" val="368692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altLang="zh-CN" dirty="0"/>
              <a:t>The chapter is the introduction. </a:t>
            </a:r>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22</a:t>
            </a:fld>
            <a:endParaRPr lang="zh-CN" altLang="en-US"/>
          </a:p>
        </p:txBody>
      </p:sp>
    </p:spTree>
    <p:extLst>
      <p:ext uri="{BB962C8B-B14F-4D97-AF65-F5344CB8AC3E}">
        <p14:creationId xmlns:p14="http://schemas.microsoft.com/office/powerpoint/2010/main" val="274986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23</a:t>
            </a:fld>
            <a:endParaRPr lang="zh-CN" altLang="en-US"/>
          </a:p>
        </p:txBody>
      </p:sp>
    </p:spTree>
    <p:extLst>
      <p:ext uri="{BB962C8B-B14F-4D97-AF65-F5344CB8AC3E}">
        <p14:creationId xmlns:p14="http://schemas.microsoft.com/office/powerpoint/2010/main" val="3208634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24</a:t>
            </a:fld>
            <a:endParaRPr lang="zh-CN" altLang="en-US"/>
          </a:p>
        </p:txBody>
      </p:sp>
    </p:spTree>
    <p:extLst>
      <p:ext uri="{BB962C8B-B14F-4D97-AF65-F5344CB8AC3E}">
        <p14:creationId xmlns:p14="http://schemas.microsoft.com/office/powerpoint/2010/main" val="207045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25</a:t>
            </a:fld>
            <a:endParaRPr lang="zh-CN" altLang="en-US"/>
          </a:p>
        </p:txBody>
      </p:sp>
    </p:spTree>
    <p:extLst>
      <p:ext uri="{BB962C8B-B14F-4D97-AF65-F5344CB8AC3E}">
        <p14:creationId xmlns:p14="http://schemas.microsoft.com/office/powerpoint/2010/main" val="2073091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altLang="zh-CN" dirty="0"/>
              <a:t>The chapter is the introduction. </a:t>
            </a:r>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26</a:t>
            </a:fld>
            <a:endParaRPr lang="zh-CN" altLang="en-US"/>
          </a:p>
        </p:txBody>
      </p:sp>
    </p:spTree>
    <p:extLst>
      <p:ext uri="{BB962C8B-B14F-4D97-AF65-F5344CB8AC3E}">
        <p14:creationId xmlns:p14="http://schemas.microsoft.com/office/powerpoint/2010/main" val="17662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27</a:t>
            </a:fld>
            <a:endParaRPr lang="zh-CN" altLang="en-US"/>
          </a:p>
        </p:txBody>
      </p:sp>
    </p:spTree>
    <p:extLst>
      <p:ext uri="{BB962C8B-B14F-4D97-AF65-F5344CB8AC3E}">
        <p14:creationId xmlns:p14="http://schemas.microsoft.com/office/powerpoint/2010/main" val="193468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28</a:t>
            </a:fld>
            <a:endParaRPr lang="zh-CN" altLang="en-US"/>
          </a:p>
        </p:txBody>
      </p:sp>
    </p:spTree>
    <p:extLst>
      <p:ext uri="{BB962C8B-B14F-4D97-AF65-F5344CB8AC3E}">
        <p14:creationId xmlns:p14="http://schemas.microsoft.com/office/powerpoint/2010/main" val="3063089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29</a:t>
            </a:fld>
            <a:endParaRPr lang="zh-CN" altLang="en-US"/>
          </a:p>
        </p:txBody>
      </p:sp>
    </p:spTree>
    <p:extLst>
      <p:ext uri="{BB962C8B-B14F-4D97-AF65-F5344CB8AC3E}">
        <p14:creationId xmlns:p14="http://schemas.microsoft.com/office/powerpoint/2010/main" val="290900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30</a:t>
            </a:fld>
            <a:endParaRPr lang="zh-CN" altLang="en-US"/>
          </a:p>
        </p:txBody>
      </p:sp>
    </p:spTree>
    <p:extLst>
      <p:ext uri="{BB962C8B-B14F-4D97-AF65-F5344CB8AC3E}">
        <p14:creationId xmlns:p14="http://schemas.microsoft.com/office/powerpoint/2010/main" val="3660243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31</a:t>
            </a:fld>
            <a:endParaRPr lang="zh-CN" altLang="en-US"/>
          </a:p>
        </p:txBody>
      </p:sp>
    </p:spTree>
    <p:extLst>
      <p:ext uri="{BB962C8B-B14F-4D97-AF65-F5344CB8AC3E}">
        <p14:creationId xmlns:p14="http://schemas.microsoft.com/office/powerpoint/2010/main" val="1365805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altLang="zh-CN" dirty="0"/>
              <a:t>The chapter is the introduction. </a:t>
            </a:r>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3</a:t>
            </a:fld>
            <a:endParaRPr lang="zh-CN" altLang="en-US"/>
          </a:p>
        </p:txBody>
      </p:sp>
    </p:spTree>
    <p:extLst>
      <p:ext uri="{BB962C8B-B14F-4D97-AF65-F5344CB8AC3E}">
        <p14:creationId xmlns:p14="http://schemas.microsoft.com/office/powerpoint/2010/main" val="1625930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4</a:t>
            </a:fld>
            <a:endParaRPr lang="zh-CN" altLang="en-US"/>
          </a:p>
        </p:txBody>
      </p:sp>
    </p:spTree>
    <p:extLst>
      <p:ext uri="{BB962C8B-B14F-4D97-AF65-F5344CB8AC3E}">
        <p14:creationId xmlns:p14="http://schemas.microsoft.com/office/powerpoint/2010/main" val="1185855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6</a:t>
            </a:fld>
            <a:endParaRPr lang="zh-CN" altLang="en-US"/>
          </a:p>
        </p:txBody>
      </p:sp>
    </p:spTree>
    <p:extLst>
      <p:ext uri="{BB962C8B-B14F-4D97-AF65-F5344CB8AC3E}">
        <p14:creationId xmlns:p14="http://schemas.microsoft.com/office/powerpoint/2010/main" val="3051296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altLang="zh-CN" dirty="0"/>
              <a:t>The chapter is the introduction. </a:t>
            </a:r>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7</a:t>
            </a:fld>
            <a:endParaRPr lang="zh-CN" altLang="en-US"/>
          </a:p>
        </p:txBody>
      </p:sp>
    </p:spTree>
    <p:extLst>
      <p:ext uri="{BB962C8B-B14F-4D97-AF65-F5344CB8AC3E}">
        <p14:creationId xmlns:p14="http://schemas.microsoft.com/office/powerpoint/2010/main" val="899676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8</a:t>
            </a:fld>
            <a:endParaRPr lang="zh-CN" altLang="en-US"/>
          </a:p>
        </p:txBody>
      </p:sp>
    </p:spTree>
    <p:extLst>
      <p:ext uri="{BB962C8B-B14F-4D97-AF65-F5344CB8AC3E}">
        <p14:creationId xmlns:p14="http://schemas.microsoft.com/office/powerpoint/2010/main" val="1092424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9</a:t>
            </a:fld>
            <a:endParaRPr lang="zh-CN" altLang="en-US"/>
          </a:p>
        </p:txBody>
      </p:sp>
    </p:spTree>
    <p:extLst>
      <p:ext uri="{BB962C8B-B14F-4D97-AF65-F5344CB8AC3E}">
        <p14:creationId xmlns:p14="http://schemas.microsoft.com/office/powerpoint/2010/main" val="206812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10</a:t>
            </a:fld>
            <a:endParaRPr lang="zh-CN" altLang="en-US"/>
          </a:p>
        </p:txBody>
      </p:sp>
    </p:spTree>
    <p:extLst>
      <p:ext uri="{BB962C8B-B14F-4D97-AF65-F5344CB8AC3E}">
        <p14:creationId xmlns:p14="http://schemas.microsoft.com/office/powerpoint/2010/main" val="10091851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C293BDB-A132-4E8A-934E-04D9B9570B5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06174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pos="2819" userDrawn="1">
          <p15:clr>
            <a:srgbClr val="FBAE40"/>
          </p15:clr>
        </p15:guide>
        <p15:guide id="2" orient="horz" pos="2160" userDrawn="1">
          <p15:clr>
            <a:srgbClr val="FBAE40"/>
          </p15:clr>
        </p15:guide>
        <p15:guide id="3" pos="211" userDrawn="1">
          <p15:clr>
            <a:srgbClr val="FBAE40"/>
          </p15:clr>
        </p15:guide>
        <p15:guide id="4" pos="5314" userDrawn="1">
          <p15:clr>
            <a:srgbClr val="FBAE40"/>
          </p15:clr>
        </p15:guide>
        <p15:guide id="5" orient="horz" pos="686" userDrawn="1">
          <p15:clr>
            <a:srgbClr val="FBAE40"/>
          </p15:clr>
        </p15:guide>
        <p15:guide id="6"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2"/>
        </a:solidFill>
        <a:effectLst/>
      </p:bgPr>
    </p:bg>
    <p:spTree>
      <p:nvGrpSpPr>
        <p:cNvPr id="1" name=""/>
        <p:cNvGrpSpPr/>
        <p:nvPr/>
      </p:nvGrpSpPr>
      <p:grpSpPr>
        <a:xfrm>
          <a:off x="0" y="0"/>
          <a:ext cx="0" cy="0"/>
          <a:chOff x="0" y="0"/>
          <a:chExt cx="0" cy="0"/>
        </a:xfrm>
      </p:grpSpPr>
      <p:sp>
        <p:nvSpPr>
          <p:cNvPr id="2" name="矩形 1"/>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chemeClr val="tx1"/>
                </a:solidFill>
                <a:effectLst>
                  <a:outerShdw blurRad="38100" dist="19050" dir="2700000" algn="tl" rotWithShape="0">
                    <a:schemeClr val="dk1">
                      <a:alpha val="40000"/>
                    </a:schemeClr>
                  </a:outerShdw>
                </a:effectLst>
              </a:rPr>
              <a:t>NEU</a:t>
            </a:r>
            <a:r>
              <a:rPr lang="en-US" altLang="zh-CN" sz="2100" b="0" cap="none" spc="0" dirty="0">
                <a:ln w="0"/>
                <a:solidFill>
                  <a:schemeClr val="tx1"/>
                </a:solidFill>
                <a:effectLst>
                  <a:outerShdw blurRad="38100" dist="19050" dir="2700000" algn="tl" rotWithShape="0">
                    <a:schemeClr val="dk1">
                      <a:alpha val="40000"/>
                    </a:schemeClr>
                  </a:outerShdw>
                </a:effectLst>
              </a:rPr>
              <a:t>-</a:t>
            </a:r>
            <a:r>
              <a:rPr lang="en-US" altLang="zh-CN" sz="2100" b="0" cap="none" spc="0" dirty="0">
                <a:ln w="0"/>
                <a:effectLst>
                  <a:outerShdw blurRad="38100" dist="19050" dir="2700000" algn="tl" rotWithShape="0">
                    <a:schemeClr val="dk1">
                      <a:alpha val="40000"/>
                    </a:schemeClr>
                  </a:outerShdw>
                </a:effectLst>
              </a:rPr>
              <a:t>ISE</a:t>
            </a:r>
            <a:endParaRPr lang="zh-CN" altLang="en-US" sz="21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05044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accent1">
            <a:lumMod val="7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chemeClr val="tx1"/>
                </a:solidFill>
                <a:effectLst>
                  <a:outerShdw blurRad="38100" dist="19050" dir="2700000" algn="tl" rotWithShape="0">
                    <a:schemeClr val="dk1">
                      <a:alpha val="40000"/>
                    </a:schemeClr>
                  </a:outerShdw>
                </a:effectLst>
              </a:rPr>
              <a:t>NEU</a:t>
            </a:r>
            <a:r>
              <a:rPr lang="en-US" altLang="zh-CN" sz="2100" b="0" cap="none" spc="0" dirty="0">
                <a:ln w="0"/>
                <a:solidFill>
                  <a:schemeClr val="tx1"/>
                </a:solidFill>
                <a:effectLst>
                  <a:outerShdw blurRad="38100" dist="19050" dir="2700000" algn="tl" rotWithShape="0">
                    <a:schemeClr val="dk1">
                      <a:alpha val="40000"/>
                    </a:schemeClr>
                  </a:outerShdw>
                </a:effectLst>
              </a:rPr>
              <a:t>-</a:t>
            </a:r>
            <a:r>
              <a:rPr lang="en-US" altLang="zh-CN" sz="2100" b="0" cap="none" spc="0" dirty="0">
                <a:ln w="0"/>
                <a:effectLst>
                  <a:outerShdw blurRad="38100" dist="19050" dir="2700000" algn="tl" rotWithShape="0">
                    <a:schemeClr val="dk1">
                      <a:alpha val="40000"/>
                    </a:schemeClr>
                  </a:outerShdw>
                </a:effectLst>
              </a:rPr>
              <a:t>ISE</a:t>
            </a:r>
            <a:endParaRPr lang="zh-CN" altLang="en-US" sz="21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67773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E73A1C"/>
        </a:solidFill>
        <a:effectLst/>
      </p:bgPr>
    </p:bg>
    <p:spTree>
      <p:nvGrpSpPr>
        <p:cNvPr id="1" name=""/>
        <p:cNvGrpSpPr/>
        <p:nvPr/>
      </p:nvGrpSpPr>
      <p:grpSpPr>
        <a:xfrm>
          <a:off x="0" y="0"/>
          <a:ext cx="0" cy="0"/>
          <a:chOff x="0" y="0"/>
          <a:chExt cx="0" cy="0"/>
        </a:xfrm>
      </p:grpSpPr>
      <p:sp>
        <p:nvSpPr>
          <p:cNvPr id="7" name="矩形 6"/>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chemeClr val="tx1"/>
                </a:solidFill>
                <a:effectLst>
                  <a:outerShdw blurRad="38100" dist="19050" dir="2700000" algn="tl" rotWithShape="0">
                    <a:schemeClr val="dk1">
                      <a:alpha val="40000"/>
                    </a:schemeClr>
                  </a:outerShdw>
                </a:effectLst>
              </a:rPr>
              <a:t>NEU</a:t>
            </a:r>
            <a:r>
              <a:rPr lang="en-US" altLang="zh-CN" sz="2100" b="0" cap="none" spc="0" dirty="0">
                <a:ln w="0"/>
                <a:solidFill>
                  <a:schemeClr val="tx1"/>
                </a:solidFill>
                <a:effectLst>
                  <a:outerShdw blurRad="38100" dist="19050" dir="2700000" algn="tl" rotWithShape="0">
                    <a:schemeClr val="dk1">
                      <a:alpha val="40000"/>
                    </a:schemeClr>
                  </a:outerShdw>
                </a:effectLst>
              </a:rPr>
              <a:t>-</a:t>
            </a:r>
            <a:r>
              <a:rPr lang="en-US" altLang="zh-CN" sz="2100" b="0" cap="none" spc="0" dirty="0">
                <a:ln w="0"/>
                <a:effectLst>
                  <a:outerShdw blurRad="38100" dist="19050" dir="2700000" algn="tl" rotWithShape="0">
                    <a:schemeClr val="dk1">
                      <a:alpha val="40000"/>
                    </a:schemeClr>
                  </a:outerShdw>
                </a:effectLst>
              </a:rPr>
              <a:t>ISE</a:t>
            </a:r>
            <a:endParaRPr lang="zh-CN" altLang="en-US" sz="21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3068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chemeClr val="tx1"/>
        </a:solidFill>
        <a:effectLst/>
      </p:bgPr>
    </p:bg>
    <p:spTree>
      <p:nvGrpSpPr>
        <p:cNvPr id="1" name=""/>
        <p:cNvGrpSpPr/>
        <p:nvPr/>
      </p:nvGrpSpPr>
      <p:grpSpPr>
        <a:xfrm>
          <a:off x="0" y="0"/>
          <a:ext cx="0" cy="0"/>
          <a:chOff x="0" y="0"/>
          <a:chExt cx="0" cy="0"/>
        </a:xfrm>
      </p:grpSpPr>
      <p:sp>
        <p:nvSpPr>
          <p:cNvPr id="7" name="矩形 6"/>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ysClr val="windowText" lastClr="000000"/>
                </a:solidFill>
                <a:effectLst>
                  <a:outerShdw blurRad="38100" dist="19050" dir="2700000" algn="tl" rotWithShape="0">
                    <a:schemeClr val="dk1">
                      <a:alpha val="40000"/>
                    </a:schemeClr>
                  </a:outerShdw>
                </a:effectLst>
              </a:rPr>
              <a:t>NEU</a:t>
            </a:r>
            <a:r>
              <a:rPr lang="en-US" altLang="zh-CN" sz="2100" b="0" cap="none" spc="0" dirty="0">
                <a:ln w="0"/>
                <a:solidFill>
                  <a:sysClr val="windowText" lastClr="000000"/>
                </a:solidFill>
                <a:effectLst>
                  <a:outerShdw blurRad="38100" dist="19050" dir="2700000" algn="tl" rotWithShape="0">
                    <a:schemeClr val="dk1">
                      <a:alpha val="40000"/>
                    </a:schemeClr>
                  </a:outerShdw>
                </a:effectLst>
              </a:rPr>
              <a:t>-ISE</a:t>
            </a:r>
            <a:endParaRPr lang="zh-CN" altLang="en-US" sz="2100" b="0" cap="none" spc="0" dirty="0">
              <a:ln w="0"/>
              <a:solidFill>
                <a:sysClr val="windowText" lastClr="000000"/>
              </a:solidFill>
              <a:effectLst>
                <a:outerShdw blurRad="38100" dist="19050" dir="2700000" algn="tl" rotWithShape="0">
                  <a:schemeClr val="dk1">
                    <a:alpha val="40000"/>
                  </a:schemeClr>
                </a:outerShdw>
              </a:effectLst>
            </a:endParaRPr>
          </a:p>
        </p:txBody>
      </p:sp>
      <p:grpSp>
        <p:nvGrpSpPr>
          <p:cNvPr id="6" name="组合 5">
            <a:extLst>
              <a:ext uri="{FF2B5EF4-FFF2-40B4-BE49-F238E27FC236}">
                <a16:creationId xmlns:a16="http://schemas.microsoft.com/office/drawing/2014/main" id="{4AEB3710-CD00-BB4A-B8FB-C812F311AF90}"/>
              </a:ext>
            </a:extLst>
          </p:cNvPr>
          <p:cNvGrpSpPr/>
          <p:nvPr userDrawn="1"/>
        </p:nvGrpSpPr>
        <p:grpSpPr>
          <a:xfrm>
            <a:off x="2099388" y="2320928"/>
            <a:ext cx="7993224" cy="1758944"/>
            <a:chOff x="2099388" y="2202959"/>
            <a:chExt cx="7993224" cy="1758944"/>
          </a:xfrm>
        </p:grpSpPr>
        <p:sp>
          <p:nvSpPr>
            <p:cNvPr id="8" name="文本框 7">
              <a:extLst>
                <a:ext uri="{FF2B5EF4-FFF2-40B4-BE49-F238E27FC236}">
                  <a16:creationId xmlns:a16="http://schemas.microsoft.com/office/drawing/2014/main" id="{DA66ED4C-25E3-0144-B1EE-16F778654ACA}"/>
                </a:ext>
              </a:extLst>
            </p:cNvPr>
            <p:cNvSpPr txBox="1"/>
            <p:nvPr/>
          </p:nvSpPr>
          <p:spPr>
            <a:xfrm>
              <a:off x="3667544" y="2202959"/>
              <a:ext cx="4856911" cy="707886"/>
            </a:xfrm>
            <a:prstGeom prst="rect">
              <a:avLst/>
            </a:prstGeom>
            <a:noFill/>
          </p:spPr>
          <p:txBody>
            <a:bodyPr wrap="square" rtlCol="0">
              <a:spAutoFit/>
            </a:bodyPr>
            <a:lstStyle/>
            <a:p>
              <a:pPr algn="ctr"/>
              <a:endParaRPr kumimoji="1" lang="zh-CN" altLang="en-US" sz="4000" b="1" dirty="0">
                <a:solidFill>
                  <a:schemeClr val="bg1"/>
                </a:solidFill>
              </a:endParaRPr>
            </a:p>
          </p:txBody>
        </p:sp>
        <p:sp>
          <p:nvSpPr>
            <p:cNvPr id="9" name="文本框 8">
              <a:extLst>
                <a:ext uri="{FF2B5EF4-FFF2-40B4-BE49-F238E27FC236}">
                  <a16:creationId xmlns:a16="http://schemas.microsoft.com/office/drawing/2014/main" id="{E7114A54-5B43-3245-ABFF-FBD44C086388}"/>
                </a:ext>
              </a:extLst>
            </p:cNvPr>
            <p:cNvSpPr txBox="1"/>
            <p:nvPr/>
          </p:nvSpPr>
          <p:spPr>
            <a:xfrm>
              <a:off x="2099388" y="3038702"/>
              <a:ext cx="7993224" cy="923201"/>
            </a:xfrm>
            <a:prstGeom prst="rect">
              <a:avLst/>
            </a:prstGeom>
            <a:noFill/>
          </p:spPr>
          <p:txBody>
            <a:bodyPr wrap="square" rtlCol="0">
              <a:spAutoFit/>
            </a:bodyPr>
            <a:lstStyle/>
            <a:p>
              <a:pPr algn="ctr">
                <a:lnSpc>
                  <a:spcPct val="90000"/>
                </a:lnSpc>
              </a:pPr>
              <a:endParaRPr kumimoji="1" lang="zh-CN" altLang="en-US" sz="5999" b="1" dirty="0">
                <a:solidFill>
                  <a:schemeClr val="bg1"/>
                </a:solidFill>
              </a:endParaRPr>
            </a:p>
          </p:txBody>
        </p:sp>
      </p:grpSp>
    </p:spTree>
    <p:extLst>
      <p:ext uri="{BB962C8B-B14F-4D97-AF65-F5344CB8AC3E}">
        <p14:creationId xmlns:p14="http://schemas.microsoft.com/office/powerpoint/2010/main" val="1204666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rgbClr val="FFFFD9"/>
        </a:solidFill>
        <a:effectLst/>
      </p:bgPr>
    </p:bg>
    <p:spTree>
      <p:nvGrpSpPr>
        <p:cNvPr id="1" name=""/>
        <p:cNvGrpSpPr/>
        <p:nvPr/>
      </p:nvGrpSpPr>
      <p:grpSpPr>
        <a:xfrm>
          <a:off x="0" y="0"/>
          <a:ext cx="0" cy="0"/>
          <a:chOff x="0" y="0"/>
          <a:chExt cx="0" cy="0"/>
        </a:xfrm>
      </p:grpSpPr>
      <p:sp>
        <p:nvSpPr>
          <p:cNvPr id="7" name="矩形 6"/>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ysClr val="windowText" lastClr="000000"/>
                </a:solidFill>
                <a:effectLst>
                  <a:outerShdw blurRad="38100" dist="19050" dir="2700000" algn="tl" rotWithShape="0">
                    <a:schemeClr val="dk1">
                      <a:alpha val="40000"/>
                    </a:schemeClr>
                  </a:outerShdw>
                </a:effectLst>
              </a:rPr>
              <a:t>NEU</a:t>
            </a:r>
            <a:r>
              <a:rPr lang="en-US" altLang="zh-CN" sz="2100" b="0" cap="none" spc="0" dirty="0">
                <a:ln w="0"/>
                <a:solidFill>
                  <a:sysClr val="windowText" lastClr="000000"/>
                </a:solidFill>
                <a:effectLst>
                  <a:outerShdw blurRad="38100" dist="19050" dir="2700000" algn="tl" rotWithShape="0">
                    <a:schemeClr val="dk1">
                      <a:alpha val="40000"/>
                    </a:schemeClr>
                  </a:outerShdw>
                </a:effectLst>
              </a:rPr>
              <a:t>-ISE</a:t>
            </a:r>
            <a:endParaRPr lang="zh-CN" altLang="en-US" sz="2100" b="0" cap="none" spc="0" dirty="0">
              <a:ln w="0"/>
              <a:solidFill>
                <a:sysClr val="windowText" lastClr="0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38317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自定义版式">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矩形 6"/>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ysClr val="windowText" lastClr="000000"/>
                </a:solidFill>
                <a:effectLst>
                  <a:outerShdw blurRad="38100" dist="19050" dir="2700000" algn="tl" rotWithShape="0">
                    <a:schemeClr val="dk1">
                      <a:alpha val="40000"/>
                    </a:schemeClr>
                  </a:outerShdw>
                </a:effectLst>
              </a:rPr>
              <a:t>NEU</a:t>
            </a:r>
            <a:r>
              <a:rPr lang="en-US" altLang="zh-CN" sz="2100" b="0" cap="none" spc="0" dirty="0">
                <a:ln w="0"/>
                <a:solidFill>
                  <a:sysClr val="windowText" lastClr="000000"/>
                </a:solidFill>
                <a:effectLst>
                  <a:outerShdw blurRad="38100" dist="19050" dir="2700000" algn="tl" rotWithShape="0">
                    <a:schemeClr val="dk1">
                      <a:alpha val="40000"/>
                    </a:schemeClr>
                  </a:outerShdw>
                </a:effectLst>
              </a:rPr>
              <a:t>-ISE</a:t>
            </a:r>
            <a:endParaRPr lang="zh-CN" altLang="en-US" sz="2100" b="0" cap="none" spc="0" dirty="0">
              <a:ln w="0"/>
              <a:solidFill>
                <a:sysClr val="windowText" lastClr="0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54034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自定义版式">
    <p:bg>
      <p:bgPr>
        <a:solidFill>
          <a:srgbClr val="DCFFDC"/>
        </a:solidFill>
        <a:effectLst/>
      </p:bgPr>
    </p:bg>
    <p:spTree>
      <p:nvGrpSpPr>
        <p:cNvPr id="1" name=""/>
        <p:cNvGrpSpPr/>
        <p:nvPr/>
      </p:nvGrpSpPr>
      <p:grpSpPr>
        <a:xfrm>
          <a:off x="0" y="0"/>
          <a:ext cx="0" cy="0"/>
          <a:chOff x="0" y="0"/>
          <a:chExt cx="0" cy="0"/>
        </a:xfrm>
      </p:grpSpPr>
      <p:sp>
        <p:nvSpPr>
          <p:cNvPr id="7" name="矩形 6"/>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ysClr val="windowText" lastClr="000000"/>
                </a:solidFill>
                <a:effectLst>
                  <a:outerShdw blurRad="38100" dist="19050" dir="2700000" algn="tl" rotWithShape="0">
                    <a:schemeClr val="dk1">
                      <a:alpha val="40000"/>
                    </a:schemeClr>
                  </a:outerShdw>
                </a:effectLst>
              </a:rPr>
              <a:t>NEU</a:t>
            </a:r>
            <a:r>
              <a:rPr lang="en-US" altLang="zh-CN" sz="2100" b="0" cap="none" spc="0" dirty="0">
                <a:ln w="0"/>
                <a:solidFill>
                  <a:sysClr val="windowText" lastClr="000000"/>
                </a:solidFill>
                <a:effectLst>
                  <a:outerShdw blurRad="38100" dist="19050" dir="2700000" algn="tl" rotWithShape="0">
                    <a:schemeClr val="dk1">
                      <a:alpha val="40000"/>
                    </a:schemeClr>
                  </a:outerShdw>
                </a:effectLst>
              </a:rPr>
              <a:t>-ISE</a:t>
            </a:r>
            <a:endParaRPr lang="zh-CN" altLang="en-US" sz="2100" b="0" cap="none" spc="0" dirty="0">
              <a:ln w="0"/>
              <a:solidFill>
                <a:sysClr val="windowText" lastClr="0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230319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FFDCD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45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pic>
        <p:nvPicPr>
          <p:cNvPr id="7" name="Picture 140" descr="C:\Users\jsj\Downloads\0d8f7c2d25304e7e4049bd14797fd8bf.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a:fillRect/>
          </a:stretch>
        </p:blipFill>
        <p:spPr bwMode="auto">
          <a:xfrm>
            <a:off x="1" y="4"/>
            <a:ext cx="12192000" cy="68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76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37AF33F-4D20-43B1-90A5-97306CB80737}"/>
              </a:ext>
            </a:extLst>
          </p:cNvPr>
          <p:cNvPicPr>
            <a:picLocks noChangeAspect="1"/>
          </p:cNvPicPr>
          <p:nvPr userDrawn="1"/>
        </p:nvPicPr>
        <p:blipFill>
          <a:blip r:embed="rId2">
            <a:duotone>
              <a:schemeClr val="accent3">
                <a:shade val="45000"/>
                <a:satMod val="135000"/>
              </a:schemeClr>
              <a:prstClr val="white"/>
            </a:duotone>
          </a:blip>
          <a:stretch>
            <a:fillRect/>
          </a:stretch>
        </p:blipFill>
        <p:spPr>
          <a:xfrm>
            <a:off x="1898" y="1451"/>
            <a:ext cx="12188203" cy="6855097"/>
          </a:xfrm>
          <a:prstGeom prst="rect">
            <a:avLst/>
          </a:prstGeom>
        </p:spPr>
      </p:pic>
      <p:pic>
        <p:nvPicPr>
          <p:cNvPr id="6" name="图片 5">
            <a:extLst>
              <a:ext uri="{FF2B5EF4-FFF2-40B4-BE49-F238E27FC236}">
                <a16:creationId xmlns:a16="http://schemas.microsoft.com/office/drawing/2014/main" id="{AF127CAB-D758-4FCB-A8FF-0A9A027AA9DC}"/>
              </a:ext>
            </a:extLst>
          </p:cNvPr>
          <p:cNvPicPr>
            <a:picLocks noChangeAspect="1"/>
          </p:cNvPicPr>
          <p:nvPr userDrawn="1"/>
        </p:nvPicPr>
        <p:blipFill>
          <a:blip r:embed="rId3">
            <a:duotone>
              <a:schemeClr val="accent4">
                <a:shade val="45000"/>
                <a:satMod val="135000"/>
              </a:schemeClr>
              <a:prstClr val="white"/>
            </a:duotone>
            <a:alphaModFix amt="3000"/>
            <a:extLst>
              <a:ext uri="{BEBA8EAE-BF5A-486C-A8C5-ECC9F3942E4B}">
                <a14:imgProps xmlns:a14="http://schemas.microsoft.com/office/drawing/2010/main">
                  <a14:imgLayer r:embed="rId4">
                    <a14:imgEffect>
                      <a14:colorTemperature colorTemp="9671"/>
                    </a14:imgEffect>
                    <a14:imgEffect>
                      <a14:saturation sat="0"/>
                    </a14:imgEffect>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8123673" y="1189617"/>
            <a:ext cx="3585974" cy="3585972"/>
          </a:xfrm>
          <a:prstGeom prst="rect">
            <a:avLst/>
          </a:prstGeom>
        </p:spPr>
      </p:pic>
    </p:spTree>
    <p:extLst>
      <p:ext uri="{BB962C8B-B14F-4D97-AF65-F5344CB8AC3E}">
        <p14:creationId xmlns:p14="http://schemas.microsoft.com/office/powerpoint/2010/main" val="17283514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pos="2819" userDrawn="1">
          <p15:clr>
            <a:srgbClr val="FBAE40"/>
          </p15:clr>
        </p15:guide>
        <p15:guide id="2" orient="horz" pos="2160" userDrawn="1">
          <p15:clr>
            <a:srgbClr val="FBAE40"/>
          </p15:clr>
        </p15:guide>
        <p15:guide id="3" pos="211" userDrawn="1">
          <p15:clr>
            <a:srgbClr val="FBAE40"/>
          </p15:clr>
        </p15:guide>
        <p15:guide id="4" pos="5314" userDrawn="1">
          <p15:clr>
            <a:srgbClr val="FBAE40"/>
          </p15:clr>
        </p15:guide>
        <p15:guide id="5" orient="horz" pos="663" userDrawn="1">
          <p15:clr>
            <a:srgbClr val="FBAE40"/>
          </p15:clr>
        </p15:guide>
        <p15:guide id="6" orient="horz" pos="3634" userDrawn="1">
          <p15:clr>
            <a:srgbClr val="FBAE40"/>
          </p15:clr>
        </p15:guide>
        <p15:guide id="7" orient="horz" pos="93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ED18A3-66D0-4A30-8467-1641E650C72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47392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tx1"/>
        </a:solidFill>
        <a:effectLst/>
      </p:bgPr>
    </p:bg>
    <p:spTree>
      <p:nvGrpSpPr>
        <p:cNvPr id="1" name=""/>
        <p:cNvGrpSpPr/>
        <p:nvPr/>
      </p:nvGrpSpPr>
      <p:grpSpPr>
        <a:xfrm>
          <a:off x="0" y="0"/>
          <a:ext cx="0" cy="0"/>
          <a:chOff x="0" y="0"/>
          <a:chExt cx="0" cy="0"/>
        </a:xfrm>
      </p:grpSpPr>
      <p:sp>
        <p:nvSpPr>
          <p:cNvPr id="4" name="矩形 3"/>
          <p:cNvSpPr/>
          <p:nvPr userDrawn="1"/>
        </p:nvSpPr>
        <p:spPr>
          <a:xfrm>
            <a:off x="10816259" y="6217100"/>
            <a:ext cx="1079445" cy="392407"/>
          </a:xfrm>
          <a:prstGeom prst="rect">
            <a:avLst/>
          </a:prstGeom>
          <a:noFill/>
        </p:spPr>
        <p:txBody>
          <a:bodyPr wrap="none" lIns="68571" tIns="34286" rIns="68571" bIns="34286">
            <a:spAutoFit/>
          </a:bodyPr>
          <a:lstStyle/>
          <a:p>
            <a:pPr algn="ctr"/>
            <a:r>
              <a:rPr lang="en-US" altLang="zh-CN" sz="2100" b="1" cap="none" spc="0" dirty="0">
                <a:ln w="0"/>
                <a:solidFill>
                  <a:srgbClr val="0070C0"/>
                </a:solidFill>
                <a:effectLst>
                  <a:outerShdw blurRad="38100" dist="19050" dir="2700000" algn="tl" rotWithShape="0">
                    <a:schemeClr val="dk1">
                      <a:alpha val="40000"/>
                    </a:schemeClr>
                  </a:outerShdw>
                </a:effectLst>
              </a:rPr>
              <a:t>NEU</a:t>
            </a:r>
            <a:r>
              <a:rPr lang="en-US" altLang="zh-CN" sz="2100" b="0" cap="none" spc="0" dirty="0">
                <a:ln w="0"/>
                <a:solidFill>
                  <a:srgbClr val="00B0F0"/>
                </a:solidFill>
                <a:effectLst>
                  <a:outerShdw blurRad="38100" dist="19050" dir="2700000" algn="tl" rotWithShape="0">
                    <a:schemeClr val="dk1">
                      <a:alpha val="40000"/>
                    </a:schemeClr>
                  </a:outerShdw>
                </a:effectLst>
              </a:rPr>
              <a:t>-</a:t>
            </a:r>
            <a:r>
              <a:rPr lang="en-US" altLang="zh-CN" sz="2100" b="0" cap="none" spc="0" dirty="0">
                <a:ln w="0"/>
                <a:solidFill>
                  <a:srgbClr val="00B050"/>
                </a:solidFill>
                <a:effectLst>
                  <a:outerShdw blurRad="38100" dist="19050" dir="2700000" algn="tl" rotWithShape="0">
                    <a:schemeClr val="dk1">
                      <a:alpha val="40000"/>
                    </a:schemeClr>
                  </a:outerShdw>
                </a:effectLst>
              </a:rPr>
              <a:t>I</a:t>
            </a:r>
            <a:r>
              <a:rPr lang="en-US" altLang="zh-CN" sz="2100" b="0" cap="none" spc="0" dirty="0">
                <a:ln w="0"/>
                <a:solidFill>
                  <a:srgbClr val="FF1500"/>
                </a:solidFill>
                <a:effectLst>
                  <a:outerShdw blurRad="38100" dist="19050" dir="2700000" algn="tl" rotWithShape="0">
                    <a:schemeClr val="dk1">
                      <a:alpha val="40000"/>
                    </a:schemeClr>
                  </a:outerShdw>
                </a:effectLst>
              </a:rPr>
              <a:t>S</a:t>
            </a:r>
            <a:r>
              <a:rPr lang="en-US" altLang="zh-CN" sz="2100" b="0" cap="none" spc="0" dirty="0">
                <a:ln w="0"/>
                <a:solidFill>
                  <a:srgbClr val="FFD579"/>
                </a:solidFill>
                <a:effectLst>
                  <a:outerShdw blurRad="38100" dist="19050" dir="2700000" algn="tl" rotWithShape="0">
                    <a:schemeClr val="dk1">
                      <a:alpha val="40000"/>
                    </a:schemeClr>
                  </a:outerShdw>
                </a:effectLst>
              </a:rPr>
              <a:t>E</a:t>
            </a:r>
            <a:endParaRPr lang="zh-CN" altLang="en-US" sz="2100" b="0" cap="none" spc="0" dirty="0">
              <a:ln w="0"/>
              <a:solidFill>
                <a:srgbClr val="FFD579"/>
              </a:solidFill>
              <a:effectLst>
                <a:outerShdw blurRad="38100" dist="19050" dir="2700000" algn="tl" rotWithShape="0">
                  <a:schemeClr val="dk1">
                    <a:alpha val="40000"/>
                  </a:schemeClr>
                </a:outerShdw>
              </a:effectLst>
            </a:endParaRPr>
          </a:p>
        </p:txBody>
      </p:sp>
      <p:sp>
        <p:nvSpPr>
          <p:cNvPr id="7" name="内容占位符 2">
            <a:extLst>
              <a:ext uri="{FF2B5EF4-FFF2-40B4-BE49-F238E27FC236}">
                <a16:creationId xmlns:a16="http://schemas.microsoft.com/office/drawing/2014/main" id="{B0A77DF3-2405-1A47-9783-3D077598940D}"/>
              </a:ext>
            </a:extLst>
          </p:cNvPr>
          <p:cNvSpPr>
            <a:spLocks noGrp="1"/>
          </p:cNvSpPr>
          <p:nvPr>
            <p:ph sz="half" idx="1"/>
          </p:nvPr>
        </p:nvSpPr>
        <p:spPr>
          <a:xfrm>
            <a:off x="0" y="1317604"/>
            <a:ext cx="8341682" cy="5540396"/>
          </a:xfrm>
          <a:prstGeom prst="rect">
            <a:avLst/>
          </a:prstGeom>
        </p:spPr>
        <p:txBody>
          <a:bodyPr/>
          <a:lstStyle>
            <a:lvl1pPr>
              <a:defRPr sz="2400" b="0">
                <a:solidFill>
                  <a:schemeClr val="bg2">
                    <a:lumMod val="25000"/>
                  </a:schemeClr>
                </a:solidFill>
                <a:latin typeface="Lantinghei SC Demibold" charset="-122"/>
                <a:ea typeface="Lantinghei SC Demibold" charset="-122"/>
                <a:cs typeface="Lantinghei SC Demibold" charset="-122"/>
              </a:defRPr>
            </a:lvl1pPr>
            <a:lvl2pPr marL="742832" indent="-285704">
              <a:buFont typeface="Menlo-BoldItalic" charset="0"/>
              <a:buChar char="▸"/>
              <a:defRPr sz="2200" b="0">
                <a:solidFill>
                  <a:schemeClr val="bg2">
                    <a:lumMod val="25000"/>
                  </a:schemeClr>
                </a:solidFill>
                <a:latin typeface="PingFang SC" panose="020B0400000000000000" pitchFamily="34" charset="-122"/>
                <a:ea typeface="PingFang SC" panose="020B0400000000000000" pitchFamily="34" charset="-122"/>
                <a:cs typeface="Arial" panose="020B0604020202020204" pitchFamily="34" charset="0"/>
              </a:defRPr>
            </a:lvl2pPr>
            <a:lvl3pPr marL="1142819" indent="-228564">
              <a:lnSpc>
                <a:spcPct val="130000"/>
              </a:lnSpc>
              <a:spcBef>
                <a:spcPts val="0"/>
              </a:spcBef>
              <a:buFont typeface="Consolas-BoldItalic" charset="0"/>
              <a:buChar char="⁃"/>
              <a:defRPr sz="1800" b="0" i="0">
                <a:solidFill>
                  <a:schemeClr val="bg2">
                    <a:lumMod val="25000"/>
                  </a:schemeClr>
                </a:solidFill>
                <a:latin typeface="KaiTi" panose="02010609060101010101" pitchFamily="49" charset="-122"/>
                <a:ea typeface="KaiTi" panose="02010609060101010101" pitchFamily="49" charset="-122"/>
                <a:cs typeface="Arial" charset="0"/>
              </a:defRPr>
            </a:lvl3pPr>
            <a:lvl4pPr>
              <a:defRPr>
                <a:solidFill>
                  <a:schemeClr val="accent6">
                    <a:lumMod val="75000"/>
                  </a:schemeClr>
                </a:solidFill>
                <a:latin typeface="Lantinghei SC Demibold" charset="-122"/>
                <a:ea typeface="Lantinghei SC Demibold" charset="-122"/>
                <a:cs typeface="Lantinghei SC Demibold" charset="-122"/>
              </a:defRPr>
            </a:lvl4pPr>
            <a:lvl5pPr>
              <a:defRPr>
                <a:solidFill>
                  <a:schemeClr val="accent6">
                    <a:lumMod val="75000"/>
                  </a:schemeClr>
                </a:solidFill>
                <a:latin typeface="Lantinghei SC Demibold" charset="-122"/>
                <a:ea typeface="Lantinghei SC Demibold" charset="-122"/>
                <a:cs typeface="Lantinghei SC Demibold" charset="-122"/>
              </a:defRPr>
            </a:lvl5pPr>
          </a:lstStyle>
          <a:p>
            <a:pPr lvl="0"/>
            <a:r>
              <a:rPr kumimoji="1" lang="zh-CN" altLang="en-US" dirty="0"/>
              <a:t>单击此处编辑母版文本样式</a:t>
            </a:r>
          </a:p>
          <a:p>
            <a:pPr lvl="1"/>
            <a:r>
              <a:rPr kumimoji="1" lang="en-US" altLang="zh-CN" dirty="0"/>
              <a:t>second</a:t>
            </a:r>
            <a:endParaRPr kumimoji="1" lang="zh-CN" altLang="en-US" dirty="0"/>
          </a:p>
          <a:p>
            <a:pPr lvl="2"/>
            <a:r>
              <a:rPr kumimoji="1" lang="zh-CN" altLang="en-US" dirty="0"/>
              <a:t>三级</a:t>
            </a:r>
          </a:p>
        </p:txBody>
      </p:sp>
      <p:sp>
        <p:nvSpPr>
          <p:cNvPr id="3" name="同侧圆角矩形 2">
            <a:extLst>
              <a:ext uri="{FF2B5EF4-FFF2-40B4-BE49-F238E27FC236}">
                <a16:creationId xmlns:a16="http://schemas.microsoft.com/office/drawing/2014/main" id="{9F0799D0-904A-334C-8E6B-4817F9127059}"/>
              </a:ext>
            </a:extLst>
          </p:cNvPr>
          <p:cNvSpPr/>
          <p:nvPr userDrawn="1"/>
        </p:nvSpPr>
        <p:spPr>
          <a:xfrm rot="5400000">
            <a:off x="3962168" y="-3785793"/>
            <a:ext cx="729012" cy="8653347"/>
          </a:xfrm>
          <a:prstGeom prst="round2SameRect">
            <a:avLst>
              <a:gd name="adj1" fmla="val 39292"/>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标题 4">
            <a:extLst>
              <a:ext uri="{FF2B5EF4-FFF2-40B4-BE49-F238E27FC236}">
                <a16:creationId xmlns:a16="http://schemas.microsoft.com/office/drawing/2014/main" id="{269BA1F5-E65F-5541-BEDA-333612F4068D}"/>
              </a:ext>
            </a:extLst>
          </p:cNvPr>
          <p:cNvSpPr>
            <a:spLocks noGrp="1"/>
          </p:cNvSpPr>
          <p:nvPr>
            <p:ph type="title"/>
          </p:nvPr>
        </p:nvSpPr>
        <p:spPr>
          <a:xfrm>
            <a:off x="296296" y="248493"/>
            <a:ext cx="8167480" cy="523220"/>
          </a:xfrm>
          <a:prstGeom prst="rect">
            <a:avLst/>
          </a:prstGeom>
          <a:noFill/>
        </p:spPr>
        <p:txBody>
          <a:bodyPr wrap="square" rtlCol="0">
            <a:spAutoFit/>
          </a:bodyPr>
          <a:lstStyle>
            <a:lvl1pPr algn="l">
              <a:defRPr kumimoji="1" lang="zh-CN" altLang="en-US" sz="2800" b="1" dirty="0">
                <a:latin typeface="+mn-ea"/>
                <a:ea typeface="+mn-ea"/>
                <a:cs typeface="Century Gothic" charset="0"/>
              </a:defRPr>
            </a:lvl1pPr>
          </a:lstStyle>
          <a:p>
            <a:pPr marL="0" lvl="0" algn="l" defTabSz="457162"/>
            <a:r>
              <a:rPr kumimoji="1" lang="zh-CN" altLang="en-US" dirty="0"/>
              <a:t>单击此处编辑母版标题样式</a:t>
            </a:r>
          </a:p>
        </p:txBody>
      </p:sp>
      <p:sp>
        <p:nvSpPr>
          <p:cNvPr id="8" name="矩形 7">
            <a:extLst>
              <a:ext uri="{FF2B5EF4-FFF2-40B4-BE49-F238E27FC236}">
                <a16:creationId xmlns:a16="http://schemas.microsoft.com/office/drawing/2014/main" id="{9F6BED37-4427-BC42-8F95-B0F40A743A49}"/>
              </a:ext>
            </a:extLst>
          </p:cNvPr>
          <p:cNvSpPr/>
          <p:nvPr userDrawn="1"/>
        </p:nvSpPr>
        <p:spPr>
          <a:xfrm>
            <a:off x="10592366" y="273456"/>
            <a:ext cx="1303338" cy="534847"/>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2060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Slide">
    <p:bg>
      <p:bgPr>
        <a:solidFill>
          <a:schemeClr val="tx1"/>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9B89DFC-FF8E-514B-87AD-3F65D1BFA042}"/>
              </a:ext>
            </a:extLst>
          </p:cNvPr>
          <p:cNvPicPr>
            <a:picLocks noChangeAspect="1"/>
          </p:cNvPicPr>
          <p:nvPr userDrawn="1"/>
        </p:nvPicPr>
        <p:blipFill>
          <a:blip r:embed="rId2">
            <a:duotone>
              <a:schemeClr val="accent4">
                <a:shade val="45000"/>
                <a:satMod val="135000"/>
              </a:schemeClr>
              <a:prstClr val="white"/>
            </a:duotone>
            <a:alphaModFix amt="3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rot="18556564">
            <a:off x="9013553" y="1148866"/>
            <a:ext cx="6356893" cy="6356893"/>
          </a:xfrm>
          <a:prstGeom prst="rect">
            <a:avLst/>
          </a:prstGeom>
        </p:spPr>
      </p:pic>
      <p:sp>
        <p:nvSpPr>
          <p:cNvPr id="4" name="矩形 3"/>
          <p:cNvSpPr/>
          <p:nvPr userDrawn="1"/>
        </p:nvSpPr>
        <p:spPr>
          <a:xfrm>
            <a:off x="10816259" y="6217100"/>
            <a:ext cx="1079445" cy="392407"/>
          </a:xfrm>
          <a:prstGeom prst="rect">
            <a:avLst/>
          </a:prstGeom>
          <a:noFill/>
        </p:spPr>
        <p:txBody>
          <a:bodyPr wrap="none" lIns="68571" tIns="34286" rIns="68571" bIns="34286">
            <a:spAutoFit/>
          </a:bodyPr>
          <a:lstStyle/>
          <a:p>
            <a:pPr algn="ctr"/>
            <a:r>
              <a:rPr lang="en-US" altLang="zh-CN" sz="2100" b="1" cap="none" spc="0" dirty="0">
                <a:ln w="0"/>
                <a:solidFill>
                  <a:srgbClr val="0070C0"/>
                </a:solidFill>
                <a:effectLst>
                  <a:outerShdw blurRad="38100" dist="19050" dir="2700000" algn="tl" rotWithShape="0">
                    <a:schemeClr val="dk1">
                      <a:alpha val="40000"/>
                    </a:schemeClr>
                  </a:outerShdw>
                </a:effectLst>
              </a:rPr>
              <a:t>NEU</a:t>
            </a:r>
            <a:r>
              <a:rPr lang="en-US" altLang="zh-CN" sz="2100" b="0" cap="none" spc="0" dirty="0">
                <a:ln w="0"/>
                <a:solidFill>
                  <a:srgbClr val="00B0F0"/>
                </a:solidFill>
                <a:effectLst>
                  <a:outerShdw blurRad="38100" dist="19050" dir="2700000" algn="tl" rotWithShape="0">
                    <a:schemeClr val="dk1">
                      <a:alpha val="40000"/>
                    </a:schemeClr>
                  </a:outerShdw>
                </a:effectLst>
              </a:rPr>
              <a:t>-</a:t>
            </a:r>
            <a:r>
              <a:rPr lang="en-US" altLang="zh-CN" sz="2100" b="0" cap="none" spc="0" dirty="0">
                <a:ln w="0"/>
                <a:solidFill>
                  <a:srgbClr val="00B050"/>
                </a:solidFill>
                <a:effectLst>
                  <a:outerShdw blurRad="38100" dist="19050" dir="2700000" algn="tl" rotWithShape="0">
                    <a:schemeClr val="dk1">
                      <a:alpha val="40000"/>
                    </a:schemeClr>
                  </a:outerShdw>
                </a:effectLst>
              </a:rPr>
              <a:t>I</a:t>
            </a:r>
            <a:r>
              <a:rPr lang="en-US" altLang="zh-CN" sz="2100" b="0" cap="none" spc="0" dirty="0">
                <a:ln w="0"/>
                <a:solidFill>
                  <a:srgbClr val="FF1500"/>
                </a:solidFill>
                <a:effectLst>
                  <a:outerShdw blurRad="38100" dist="19050" dir="2700000" algn="tl" rotWithShape="0">
                    <a:schemeClr val="dk1">
                      <a:alpha val="40000"/>
                    </a:schemeClr>
                  </a:outerShdw>
                </a:effectLst>
              </a:rPr>
              <a:t>S</a:t>
            </a:r>
            <a:r>
              <a:rPr lang="en-US" altLang="zh-CN" sz="2100" b="0" cap="none" spc="0" dirty="0">
                <a:ln w="0"/>
                <a:solidFill>
                  <a:srgbClr val="FFD579"/>
                </a:solidFill>
                <a:effectLst>
                  <a:outerShdw blurRad="38100" dist="19050" dir="2700000" algn="tl" rotWithShape="0">
                    <a:schemeClr val="dk1">
                      <a:alpha val="40000"/>
                    </a:schemeClr>
                  </a:outerShdw>
                </a:effectLst>
              </a:rPr>
              <a:t>E</a:t>
            </a:r>
            <a:endParaRPr lang="zh-CN" altLang="en-US" sz="2100" b="0" cap="none" spc="0" dirty="0">
              <a:ln w="0"/>
              <a:solidFill>
                <a:srgbClr val="FFD579"/>
              </a:solidFill>
              <a:effectLst>
                <a:outerShdw blurRad="38100" dist="19050" dir="2700000" algn="tl" rotWithShape="0">
                  <a:schemeClr val="dk1">
                    <a:alpha val="40000"/>
                  </a:schemeClr>
                </a:outerShdw>
              </a:effectLst>
            </a:endParaRPr>
          </a:p>
        </p:txBody>
      </p:sp>
      <p:sp>
        <p:nvSpPr>
          <p:cNvPr id="7" name="内容占位符 2">
            <a:extLst>
              <a:ext uri="{FF2B5EF4-FFF2-40B4-BE49-F238E27FC236}">
                <a16:creationId xmlns:a16="http://schemas.microsoft.com/office/drawing/2014/main" id="{B0A77DF3-2405-1A47-9783-3D077598940D}"/>
              </a:ext>
            </a:extLst>
          </p:cNvPr>
          <p:cNvSpPr>
            <a:spLocks noGrp="1"/>
          </p:cNvSpPr>
          <p:nvPr>
            <p:ph sz="half" idx="1"/>
          </p:nvPr>
        </p:nvSpPr>
        <p:spPr>
          <a:xfrm>
            <a:off x="311664" y="1069111"/>
            <a:ext cx="8341682" cy="5540396"/>
          </a:xfrm>
          <a:prstGeom prst="rect">
            <a:avLst/>
          </a:prstGeom>
        </p:spPr>
        <p:txBody>
          <a:bodyPr/>
          <a:lstStyle>
            <a:lvl1pPr>
              <a:defRPr sz="2400" b="0">
                <a:solidFill>
                  <a:schemeClr val="bg2">
                    <a:lumMod val="25000"/>
                  </a:schemeClr>
                </a:solidFill>
                <a:latin typeface="Lantinghei SC Demibold" charset="-122"/>
                <a:ea typeface="Lantinghei SC Demibold" charset="-122"/>
                <a:cs typeface="Lantinghei SC Demibold" charset="-122"/>
              </a:defRPr>
            </a:lvl1pPr>
            <a:lvl2pPr marL="742832" indent="-285704">
              <a:buFont typeface="Menlo-BoldItalic" charset="0"/>
              <a:buChar char="▸"/>
              <a:defRPr sz="2200" b="0">
                <a:solidFill>
                  <a:schemeClr val="bg2">
                    <a:lumMod val="25000"/>
                  </a:schemeClr>
                </a:solidFill>
                <a:latin typeface="PingFang SC" panose="020B0400000000000000" pitchFamily="34" charset="-122"/>
                <a:ea typeface="PingFang SC" panose="020B0400000000000000" pitchFamily="34" charset="-122"/>
                <a:cs typeface="Arial" panose="020B0604020202020204" pitchFamily="34" charset="0"/>
              </a:defRPr>
            </a:lvl2pPr>
            <a:lvl3pPr marL="1142819" indent="-228564">
              <a:lnSpc>
                <a:spcPct val="130000"/>
              </a:lnSpc>
              <a:spcBef>
                <a:spcPts val="0"/>
              </a:spcBef>
              <a:buFont typeface="Consolas-BoldItalic" charset="0"/>
              <a:buChar char="⁃"/>
              <a:defRPr sz="1800" b="0" i="0">
                <a:solidFill>
                  <a:schemeClr val="bg2">
                    <a:lumMod val="25000"/>
                  </a:schemeClr>
                </a:solidFill>
                <a:latin typeface="KaiTi" panose="02010609060101010101" pitchFamily="49" charset="-122"/>
                <a:ea typeface="KaiTi" panose="02010609060101010101" pitchFamily="49" charset="-122"/>
                <a:cs typeface="Arial" charset="0"/>
              </a:defRPr>
            </a:lvl3pPr>
            <a:lvl4pPr>
              <a:defRPr>
                <a:solidFill>
                  <a:schemeClr val="accent6">
                    <a:lumMod val="75000"/>
                  </a:schemeClr>
                </a:solidFill>
                <a:latin typeface="Lantinghei SC Demibold" charset="-122"/>
                <a:ea typeface="Lantinghei SC Demibold" charset="-122"/>
                <a:cs typeface="Lantinghei SC Demibold" charset="-122"/>
              </a:defRPr>
            </a:lvl4pPr>
            <a:lvl5pPr>
              <a:defRPr>
                <a:solidFill>
                  <a:schemeClr val="accent6">
                    <a:lumMod val="75000"/>
                  </a:schemeClr>
                </a:solidFill>
                <a:latin typeface="Lantinghei SC Demibold" charset="-122"/>
                <a:ea typeface="Lantinghei SC Demibold" charset="-122"/>
                <a:cs typeface="Lantinghei SC Demibold" charset="-122"/>
              </a:defRPr>
            </a:lvl5pPr>
          </a:lstStyle>
          <a:p>
            <a:pPr lvl="0"/>
            <a:r>
              <a:rPr kumimoji="1" lang="zh-CN" altLang="en-US" dirty="0"/>
              <a:t>单击此处编辑母版文本样式</a:t>
            </a:r>
          </a:p>
          <a:p>
            <a:pPr lvl="1"/>
            <a:r>
              <a:rPr kumimoji="1" lang="en-US" altLang="zh-CN" dirty="0"/>
              <a:t>second</a:t>
            </a:r>
            <a:endParaRPr kumimoji="1" lang="zh-CN" altLang="en-US" dirty="0"/>
          </a:p>
          <a:p>
            <a:pPr lvl="2"/>
            <a:r>
              <a:rPr kumimoji="1" lang="zh-CN" altLang="en-US" dirty="0"/>
              <a:t>三级</a:t>
            </a:r>
          </a:p>
        </p:txBody>
      </p:sp>
      <p:sp>
        <p:nvSpPr>
          <p:cNvPr id="3" name="同侧圆角矩形 2">
            <a:extLst>
              <a:ext uri="{FF2B5EF4-FFF2-40B4-BE49-F238E27FC236}">
                <a16:creationId xmlns:a16="http://schemas.microsoft.com/office/drawing/2014/main" id="{9F0799D0-904A-334C-8E6B-4817F9127059}"/>
              </a:ext>
            </a:extLst>
          </p:cNvPr>
          <p:cNvSpPr/>
          <p:nvPr userDrawn="1"/>
        </p:nvSpPr>
        <p:spPr>
          <a:xfrm rot="5400000">
            <a:off x="3962168" y="-3785793"/>
            <a:ext cx="729012" cy="8653347"/>
          </a:xfrm>
          <a:prstGeom prst="round2SameRect">
            <a:avLst>
              <a:gd name="adj1" fmla="val 39292"/>
              <a:gd name="adj2" fmla="val 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标题 4">
            <a:extLst>
              <a:ext uri="{FF2B5EF4-FFF2-40B4-BE49-F238E27FC236}">
                <a16:creationId xmlns:a16="http://schemas.microsoft.com/office/drawing/2014/main" id="{269BA1F5-E65F-5541-BEDA-333612F4068D}"/>
              </a:ext>
            </a:extLst>
          </p:cNvPr>
          <p:cNvSpPr>
            <a:spLocks noGrp="1"/>
          </p:cNvSpPr>
          <p:nvPr>
            <p:ph type="title"/>
          </p:nvPr>
        </p:nvSpPr>
        <p:spPr>
          <a:xfrm>
            <a:off x="296296" y="248493"/>
            <a:ext cx="8167480" cy="523220"/>
          </a:xfrm>
          <a:prstGeom prst="rect">
            <a:avLst/>
          </a:prstGeom>
          <a:noFill/>
        </p:spPr>
        <p:txBody>
          <a:bodyPr wrap="square" rtlCol="0">
            <a:spAutoFit/>
          </a:bodyPr>
          <a:lstStyle>
            <a:lvl1pPr algn="l">
              <a:defRPr kumimoji="1" lang="zh-CN" altLang="en-US" sz="2800" b="1" dirty="0">
                <a:latin typeface="+mn-ea"/>
                <a:ea typeface="+mn-ea"/>
                <a:cs typeface="Century Gothic" charset="0"/>
              </a:defRPr>
            </a:lvl1pPr>
          </a:lstStyle>
          <a:p>
            <a:pPr marL="0" lvl="0" algn="l" defTabSz="457162"/>
            <a:r>
              <a:rPr kumimoji="1" lang="zh-CN" altLang="en-US" dirty="0"/>
              <a:t>单击此处编辑母版标题样式</a:t>
            </a:r>
          </a:p>
        </p:txBody>
      </p:sp>
      <p:sp>
        <p:nvSpPr>
          <p:cNvPr id="8" name="矩形 7">
            <a:extLst>
              <a:ext uri="{FF2B5EF4-FFF2-40B4-BE49-F238E27FC236}">
                <a16:creationId xmlns:a16="http://schemas.microsoft.com/office/drawing/2014/main" id="{9F6BED37-4427-BC42-8F95-B0F40A743A49}"/>
              </a:ext>
            </a:extLst>
          </p:cNvPr>
          <p:cNvSpPr/>
          <p:nvPr userDrawn="1"/>
        </p:nvSpPr>
        <p:spPr>
          <a:xfrm>
            <a:off x="10592366" y="273456"/>
            <a:ext cx="1303338" cy="534847"/>
          </a:xfrm>
          <a:prstGeom prst="rect">
            <a:avLst/>
          </a:prstGeom>
          <a:blipFill dpi="0" rotWithShape="1">
            <a:blip r:embed="rId4">
              <a:alphaModFix amt="70000"/>
              <a:extLst>
                <a:ext uri="{BEBA8EAE-BF5A-486C-A8C5-ECC9F3942E4B}">
                  <a14:imgProps xmlns:a14="http://schemas.microsoft.com/office/drawing/2010/main">
                    <a14:imgLayer r:embed="rId5">
                      <a14:imgEffect>
                        <a14:colorTemperature colorTemp="47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10152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5"/>
        </a:solidFill>
        <a:effectLst/>
      </p:bgPr>
    </p:bg>
    <p:spTree>
      <p:nvGrpSpPr>
        <p:cNvPr id="1" name=""/>
        <p:cNvGrpSpPr/>
        <p:nvPr/>
      </p:nvGrpSpPr>
      <p:grpSpPr>
        <a:xfrm>
          <a:off x="0" y="0"/>
          <a:ext cx="0" cy="0"/>
          <a:chOff x="0" y="0"/>
          <a:chExt cx="0" cy="0"/>
        </a:xfrm>
      </p:grpSpPr>
      <p:sp>
        <p:nvSpPr>
          <p:cNvPr id="2" name="矩形 1"/>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chemeClr val="tx1"/>
                </a:solidFill>
                <a:effectLst>
                  <a:outerShdw blurRad="38100" dist="19050" dir="2700000" algn="tl" rotWithShape="0">
                    <a:schemeClr val="dk1">
                      <a:alpha val="40000"/>
                    </a:schemeClr>
                  </a:outerShdw>
                </a:effectLst>
              </a:rPr>
              <a:t>NEU</a:t>
            </a:r>
            <a:r>
              <a:rPr lang="en-US" altLang="zh-CN" sz="2100" b="0" cap="none" spc="0" dirty="0">
                <a:ln w="0"/>
                <a:solidFill>
                  <a:schemeClr val="tx1"/>
                </a:solidFill>
                <a:effectLst>
                  <a:outerShdw blurRad="38100" dist="19050" dir="2700000" algn="tl" rotWithShape="0">
                    <a:schemeClr val="dk1">
                      <a:alpha val="40000"/>
                    </a:schemeClr>
                  </a:outerShdw>
                </a:effectLst>
              </a:rPr>
              <a:t>-</a:t>
            </a:r>
            <a:r>
              <a:rPr lang="en-US" altLang="zh-CN" sz="2100" b="0" cap="none" spc="0" dirty="0">
                <a:ln w="0"/>
                <a:effectLst>
                  <a:outerShdw blurRad="38100" dist="19050" dir="2700000" algn="tl" rotWithShape="0">
                    <a:schemeClr val="dk1">
                      <a:alpha val="40000"/>
                    </a:schemeClr>
                  </a:outerShdw>
                </a:effectLst>
              </a:rPr>
              <a:t>ISE</a:t>
            </a:r>
            <a:endParaRPr lang="zh-CN" altLang="en-US" sz="21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492246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4"/>
        </a:solidFill>
        <a:effectLst/>
      </p:bgPr>
    </p:bg>
    <p:spTree>
      <p:nvGrpSpPr>
        <p:cNvPr id="1" name=""/>
        <p:cNvGrpSpPr/>
        <p:nvPr/>
      </p:nvGrpSpPr>
      <p:grpSpPr>
        <a:xfrm>
          <a:off x="0" y="0"/>
          <a:ext cx="0" cy="0"/>
          <a:chOff x="0" y="0"/>
          <a:chExt cx="0" cy="0"/>
        </a:xfrm>
      </p:grpSpPr>
      <p:sp>
        <p:nvSpPr>
          <p:cNvPr id="2" name="矩形 1"/>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chemeClr val="tx1"/>
                </a:solidFill>
                <a:effectLst>
                  <a:outerShdw blurRad="38100" dist="19050" dir="2700000" algn="tl" rotWithShape="0">
                    <a:schemeClr val="dk1">
                      <a:alpha val="40000"/>
                    </a:schemeClr>
                  </a:outerShdw>
                </a:effectLst>
              </a:rPr>
              <a:t>NEU</a:t>
            </a:r>
            <a:r>
              <a:rPr lang="en-US" altLang="zh-CN" sz="2100" b="0" cap="none" spc="0" dirty="0">
                <a:ln w="0"/>
                <a:solidFill>
                  <a:schemeClr val="tx1"/>
                </a:solidFill>
                <a:effectLst>
                  <a:outerShdw blurRad="38100" dist="19050" dir="2700000" algn="tl" rotWithShape="0">
                    <a:schemeClr val="dk1">
                      <a:alpha val="40000"/>
                    </a:schemeClr>
                  </a:outerShdw>
                </a:effectLst>
              </a:rPr>
              <a:t>-</a:t>
            </a:r>
            <a:r>
              <a:rPr lang="en-US" altLang="zh-CN" sz="2100" b="0" cap="none" spc="0" dirty="0">
                <a:ln w="0"/>
                <a:effectLst>
                  <a:outerShdw blurRad="38100" dist="19050" dir="2700000" algn="tl" rotWithShape="0">
                    <a:schemeClr val="dk1">
                      <a:alpha val="40000"/>
                    </a:schemeClr>
                  </a:outerShdw>
                </a:effectLst>
              </a:rPr>
              <a:t>ISE</a:t>
            </a:r>
            <a:endParaRPr lang="zh-CN" altLang="en-US" sz="21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05044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70C0"/>
        </a:solidFill>
        <a:effectLst/>
      </p:bgPr>
    </p:bg>
    <p:spTree>
      <p:nvGrpSpPr>
        <p:cNvPr id="1" name=""/>
        <p:cNvGrpSpPr/>
        <p:nvPr/>
      </p:nvGrpSpPr>
      <p:grpSpPr>
        <a:xfrm>
          <a:off x="0" y="0"/>
          <a:ext cx="0" cy="0"/>
          <a:chOff x="0" y="0"/>
          <a:chExt cx="0" cy="0"/>
        </a:xfrm>
      </p:grpSpPr>
      <p:sp>
        <p:nvSpPr>
          <p:cNvPr id="2" name="矩形 1"/>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chemeClr val="tx1"/>
                </a:solidFill>
                <a:effectLst>
                  <a:outerShdw blurRad="38100" dist="19050" dir="2700000" algn="tl" rotWithShape="0">
                    <a:schemeClr val="dk1">
                      <a:alpha val="40000"/>
                    </a:schemeClr>
                  </a:outerShdw>
                </a:effectLst>
              </a:rPr>
              <a:t>NEU</a:t>
            </a:r>
            <a:r>
              <a:rPr lang="en-US" altLang="zh-CN" sz="2100" b="0" cap="none" spc="0" dirty="0">
                <a:ln w="0"/>
                <a:solidFill>
                  <a:schemeClr val="tx1"/>
                </a:solidFill>
                <a:effectLst>
                  <a:outerShdw blurRad="38100" dist="19050" dir="2700000" algn="tl" rotWithShape="0">
                    <a:schemeClr val="dk1">
                      <a:alpha val="40000"/>
                    </a:schemeClr>
                  </a:outerShdw>
                </a:effectLst>
              </a:rPr>
              <a:t>-</a:t>
            </a:r>
            <a:r>
              <a:rPr lang="en-US" altLang="zh-CN" sz="2100" b="0" cap="none" spc="0" dirty="0">
                <a:ln w="0"/>
                <a:effectLst>
                  <a:outerShdw blurRad="38100" dist="19050" dir="2700000" algn="tl" rotWithShape="0">
                    <a:schemeClr val="dk1">
                      <a:alpha val="40000"/>
                    </a:schemeClr>
                  </a:outerShdw>
                </a:effectLst>
              </a:rPr>
              <a:t>ISE</a:t>
            </a:r>
            <a:endParaRPr lang="zh-CN" altLang="en-US" sz="21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7034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accent3"/>
        </a:solidFill>
        <a:effectLst/>
      </p:bgPr>
    </p:bg>
    <p:spTree>
      <p:nvGrpSpPr>
        <p:cNvPr id="1" name=""/>
        <p:cNvGrpSpPr/>
        <p:nvPr/>
      </p:nvGrpSpPr>
      <p:grpSpPr>
        <a:xfrm>
          <a:off x="0" y="0"/>
          <a:ext cx="0" cy="0"/>
          <a:chOff x="0" y="0"/>
          <a:chExt cx="0" cy="0"/>
        </a:xfrm>
      </p:grpSpPr>
      <p:sp>
        <p:nvSpPr>
          <p:cNvPr id="2" name="矩形 1"/>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chemeClr val="tx1"/>
                </a:solidFill>
                <a:effectLst>
                  <a:outerShdw blurRad="38100" dist="19050" dir="2700000" algn="tl" rotWithShape="0">
                    <a:schemeClr val="dk1">
                      <a:alpha val="40000"/>
                    </a:schemeClr>
                  </a:outerShdw>
                </a:effectLst>
              </a:rPr>
              <a:t>NEU</a:t>
            </a:r>
            <a:r>
              <a:rPr lang="en-US" altLang="zh-CN" sz="2100" b="0" cap="none" spc="0" dirty="0">
                <a:ln w="0"/>
                <a:solidFill>
                  <a:schemeClr val="tx1"/>
                </a:solidFill>
                <a:effectLst>
                  <a:outerShdw blurRad="38100" dist="19050" dir="2700000" algn="tl" rotWithShape="0">
                    <a:schemeClr val="dk1">
                      <a:alpha val="40000"/>
                    </a:schemeClr>
                  </a:outerShdw>
                </a:effectLst>
              </a:rPr>
              <a:t>-</a:t>
            </a:r>
            <a:r>
              <a:rPr lang="en-US" altLang="zh-CN" sz="2100" b="0" cap="none" spc="0" dirty="0">
                <a:ln w="0"/>
                <a:effectLst>
                  <a:outerShdw blurRad="38100" dist="19050" dir="2700000" algn="tl" rotWithShape="0">
                    <a:schemeClr val="dk1">
                      <a:alpha val="40000"/>
                    </a:schemeClr>
                  </a:outerShdw>
                </a:effectLst>
              </a:rPr>
              <a:t>ISE</a:t>
            </a:r>
            <a:endParaRPr lang="zh-CN" altLang="en-US" sz="21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67773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843513"/>
      </p:ext>
    </p:extLst>
  </p:cSld>
  <p:clrMap bg1="dk1" tx1="lt1" bg2="dk2" tx2="lt2" accent1="accent1" accent2="accent2" accent3="accent3" accent4="accent4" accent5="accent5" accent6="accent6" hlink="hlink" folHlink="folHlink"/>
  <p:sldLayoutIdLst>
    <p:sldLayoutId id="2147493524" r:id="rId1"/>
    <p:sldLayoutId id="2147493456" r:id="rId2"/>
    <p:sldLayoutId id="2147493525" r:id="rId3"/>
    <p:sldLayoutId id="2147493512" r:id="rId4"/>
    <p:sldLayoutId id="2147493522" r:id="rId5"/>
    <p:sldLayoutId id="2147493462" r:id="rId6"/>
    <p:sldLayoutId id="2147493463" r:id="rId7"/>
    <p:sldLayoutId id="2147493521" r:id="rId8"/>
    <p:sldLayoutId id="2147493464" r:id="rId9"/>
    <p:sldLayoutId id="2147493465" r:id="rId10"/>
    <p:sldLayoutId id="2147493466" r:id="rId11"/>
    <p:sldLayoutId id="2147493492" r:id="rId12"/>
    <p:sldLayoutId id="2147493516" r:id="rId13"/>
    <p:sldLayoutId id="2147493518" r:id="rId14"/>
    <p:sldLayoutId id="2147493519" r:id="rId15"/>
    <p:sldLayoutId id="2147493520" r:id="rId16"/>
    <p:sldLayoutId id="2147493493" r:id="rId17"/>
    <p:sldLayoutId id="2147493523" r:id="rId18"/>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457128" rtl="0" eaLnBrk="1" latinLnBrk="0" hangingPunct="1">
        <a:spcBef>
          <a:spcPct val="0"/>
        </a:spcBef>
        <a:buNone/>
        <a:defRPr sz="4400" kern="1200">
          <a:solidFill>
            <a:schemeClr val="tx1"/>
          </a:solidFill>
          <a:latin typeface="+mj-lt"/>
          <a:ea typeface="+mj-ea"/>
          <a:cs typeface="+mj-cs"/>
        </a:defRPr>
      </a:lvl1pPr>
    </p:titleStyle>
    <p:bodyStyle>
      <a:lvl1pPr marL="342846" indent="-342846" algn="l" defTabSz="457128" rtl="0" eaLnBrk="1" latinLnBrk="0" hangingPunct="1">
        <a:spcBef>
          <a:spcPct val="20000"/>
        </a:spcBef>
        <a:buFont typeface="Arial"/>
        <a:buChar char="•"/>
        <a:defRPr sz="3200" kern="1200">
          <a:solidFill>
            <a:schemeClr val="tx1"/>
          </a:solidFill>
          <a:latin typeface="+mn-lt"/>
          <a:ea typeface="+mn-ea"/>
          <a:cs typeface="+mn-cs"/>
        </a:defRPr>
      </a:lvl1pPr>
      <a:lvl2pPr marL="742832" indent="-285704" algn="l" defTabSz="457128" rtl="0" eaLnBrk="1" latinLnBrk="0" hangingPunct="1">
        <a:spcBef>
          <a:spcPct val="20000"/>
        </a:spcBef>
        <a:buFont typeface="Arial"/>
        <a:buChar char="–"/>
        <a:defRPr sz="2799" kern="1200">
          <a:solidFill>
            <a:schemeClr val="tx1"/>
          </a:solidFill>
          <a:latin typeface="+mn-lt"/>
          <a:ea typeface="+mn-ea"/>
          <a:cs typeface="+mn-cs"/>
        </a:defRPr>
      </a:lvl2pPr>
      <a:lvl3pPr marL="1142819" indent="-228564" algn="l" defTabSz="457128" rtl="0" eaLnBrk="1" latinLnBrk="0" hangingPunct="1">
        <a:spcBef>
          <a:spcPct val="20000"/>
        </a:spcBef>
        <a:buFont typeface="Arial"/>
        <a:buChar char="•"/>
        <a:defRPr sz="2400" kern="1200">
          <a:solidFill>
            <a:schemeClr val="tx1"/>
          </a:solidFill>
          <a:latin typeface="+mn-lt"/>
          <a:ea typeface="+mn-ea"/>
          <a:cs typeface="+mn-cs"/>
        </a:defRPr>
      </a:lvl3pPr>
      <a:lvl4pPr marL="1599947" indent="-228564" algn="l" defTabSz="457128" rtl="0" eaLnBrk="1" latinLnBrk="0" hangingPunct="1">
        <a:spcBef>
          <a:spcPct val="20000"/>
        </a:spcBef>
        <a:buFont typeface="Arial"/>
        <a:buChar char="–"/>
        <a:defRPr sz="2000" kern="1200">
          <a:solidFill>
            <a:schemeClr val="tx1"/>
          </a:solidFill>
          <a:latin typeface="+mn-lt"/>
          <a:ea typeface="+mn-ea"/>
          <a:cs typeface="+mn-cs"/>
        </a:defRPr>
      </a:lvl4pPr>
      <a:lvl5pPr marL="2057074" indent="-228564" algn="l" defTabSz="457128" rtl="0" eaLnBrk="1" latinLnBrk="0" hangingPunct="1">
        <a:spcBef>
          <a:spcPct val="20000"/>
        </a:spcBef>
        <a:buFont typeface="Arial"/>
        <a:buChar char="»"/>
        <a:defRPr sz="2000" kern="1200">
          <a:solidFill>
            <a:schemeClr val="tx1"/>
          </a:solidFill>
          <a:latin typeface="+mn-lt"/>
          <a:ea typeface="+mn-ea"/>
          <a:cs typeface="+mn-cs"/>
        </a:defRPr>
      </a:lvl5pPr>
      <a:lvl6pPr marL="2514202" indent="-228564" algn="l" defTabSz="457128" rtl="0" eaLnBrk="1" latinLnBrk="0" hangingPunct="1">
        <a:spcBef>
          <a:spcPct val="20000"/>
        </a:spcBef>
        <a:buFont typeface="Arial"/>
        <a:buChar char="•"/>
        <a:defRPr sz="2000" kern="1200">
          <a:solidFill>
            <a:schemeClr val="tx1"/>
          </a:solidFill>
          <a:latin typeface="+mn-lt"/>
          <a:ea typeface="+mn-ea"/>
          <a:cs typeface="+mn-cs"/>
        </a:defRPr>
      </a:lvl6pPr>
      <a:lvl7pPr marL="2971330" indent="-228564" algn="l" defTabSz="457128" rtl="0" eaLnBrk="1" latinLnBrk="0" hangingPunct="1">
        <a:spcBef>
          <a:spcPct val="20000"/>
        </a:spcBef>
        <a:buFont typeface="Arial"/>
        <a:buChar char="•"/>
        <a:defRPr sz="2000" kern="1200">
          <a:solidFill>
            <a:schemeClr val="tx1"/>
          </a:solidFill>
          <a:latin typeface="+mn-lt"/>
          <a:ea typeface="+mn-ea"/>
          <a:cs typeface="+mn-cs"/>
        </a:defRPr>
      </a:lvl7pPr>
      <a:lvl8pPr marL="3428457" indent="-228564" algn="l" defTabSz="457128" rtl="0" eaLnBrk="1" latinLnBrk="0" hangingPunct="1">
        <a:spcBef>
          <a:spcPct val="20000"/>
        </a:spcBef>
        <a:buFont typeface="Arial"/>
        <a:buChar char="•"/>
        <a:defRPr sz="2000" kern="1200">
          <a:solidFill>
            <a:schemeClr val="tx1"/>
          </a:solidFill>
          <a:latin typeface="+mn-lt"/>
          <a:ea typeface="+mn-ea"/>
          <a:cs typeface="+mn-cs"/>
        </a:defRPr>
      </a:lvl8pPr>
      <a:lvl9pPr marL="3885584" indent="-228564" algn="l" defTabSz="45712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28" rtl="0" eaLnBrk="1" latinLnBrk="0" hangingPunct="1">
        <a:defRPr sz="1800" kern="1200">
          <a:solidFill>
            <a:schemeClr val="tx1"/>
          </a:solidFill>
          <a:latin typeface="+mn-lt"/>
          <a:ea typeface="+mn-ea"/>
          <a:cs typeface="+mn-cs"/>
        </a:defRPr>
      </a:lvl1pPr>
      <a:lvl2pPr marL="457128" algn="l" defTabSz="457128" rtl="0" eaLnBrk="1" latinLnBrk="0" hangingPunct="1">
        <a:defRPr sz="1800" kern="1200">
          <a:solidFill>
            <a:schemeClr val="tx1"/>
          </a:solidFill>
          <a:latin typeface="+mn-lt"/>
          <a:ea typeface="+mn-ea"/>
          <a:cs typeface="+mn-cs"/>
        </a:defRPr>
      </a:lvl2pPr>
      <a:lvl3pPr marL="914256" algn="l" defTabSz="457128" rtl="0" eaLnBrk="1" latinLnBrk="0" hangingPunct="1">
        <a:defRPr sz="1800" kern="1200">
          <a:solidFill>
            <a:schemeClr val="tx1"/>
          </a:solidFill>
          <a:latin typeface="+mn-lt"/>
          <a:ea typeface="+mn-ea"/>
          <a:cs typeface="+mn-cs"/>
        </a:defRPr>
      </a:lvl3pPr>
      <a:lvl4pPr marL="1371383" algn="l" defTabSz="457128" rtl="0" eaLnBrk="1" latinLnBrk="0" hangingPunct="1">
        <a:defRPr sz="1800" kern="1200">
          <a:solidFill>
            <a:schemeClr val="tx1"/>
          </a:solidFill>
          <a:latin typeface="+mn-lt"/>
          <a:ea typeface="+mn-ea"/>
          <a:cs typeface="+mn-cs"/>
        </a:defRPr>
      </a:lvl4pPr>
      <a:lvl5pPr marL="1828510" algn="l" defTabSz="457128" rtl="0" eaLnBrk="1" latinLnBrk="0" hangingPunct="1">
        <a:defRPr sz="1800" kern="1200">
          <a:solidFill>
            <a:schemeClr val="tx1"/>
          </a:solidFill>
          <a:latin typeface="+mn-lt"/>
          <a:ea typeface="+mn-ea"/>
          <a:cs typeface="+mn-cs"/>
        </a:defRPr>
      </a:lvl5pPr>
      <a:lvl6pPr marL="2285638" algn="l" defTabSz="457128" rtl="0" eaLnBrk="1" latinLnBrk="0" hangingPunct="1">
        <a:defRPr sz="1800" kern="1200">
          <a:solidFill>
            <a:schemeClr val="tx1"/>
          </a:solidFill>
          <a:latin typeface="+mn-lt"/>
          <a:ea typeface="+mn-ea"/>
          <a:cs typeface="+mn-cs"/>
        </a:defRPr>
      </a:lvl6pPr>
      <a:lvl7pPr marL="2742766" algn="l" defTabSz="457128" rtl="0" eaLnBrk="1" latinLnBrk="0" hangingPunct="1">
        <a:defRPr sz="1800" kern="1200">
          <a:solidFill>
            <a:schemeClr val="tx1"/>
          </a:solidFill>
          <a:latin typeface="+mn-lt"/>
          <a:ea typeface="+mn-ea"/>
          <a:cs typeface="+mn-cs"/>
        </a:defRPr>
      </a:lvl7pPr>
      <a:lvl8pPr marL="3199893" algn="l" defTabSz="457128" rtl="0" eaLnBrk="1" latinLnBrk="0" hangingPunct="1">
        <a:defRPr sz="1800" kern="1200">
          <a:solidFill>
            <a:schemeClr val="tx1"/>
          </a:solidFill>
          <a:latin typeface="+mn-lt"/>
          <a:ea typeface="+mn-ea"/>
          <a:cs typeface="+mn-cs"/>
        </a:defRPr>
      </a:lvl8pPr>
      <a:lvl9pPr marL="3657021" algn="l" defTabSz="45712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70000"/>
            <a:lum/>
          </a:blip>
          <a:srcRect/>
          <a:stretch>
            <a:fillRect/>
          </a:stretch>
        </a:blipFill>
        <a:effectLst/>
      </p:bgPr>
    </p:bg>
    <p:spTree>
      <p:nvGrpSpPr>
        <p:cNvPr id="1" name=""/>
        <p:cNvGrpSpPr/>
        <p:nvPr/>
      </p:nvGrpSpPr>
      <p:grpSpPr>
        <a:xfrm>
          <a:off x="0" y="0"/>
          <a:ext cx="0" cy="0"/>
          <a:chOff x="0" y="0"/>
          <a:chExt cx="0" cy="0"/>
        </a:xfrm>
      </p:grpSpPr>
      <p:sp>
        <p:nvSpPr>
          <p:cNvPr id="17" name="文本框 16"/>
          <p:cNvSpPr txBox="1"/>
          <p:nvPr/>
        </p:nvSpPr>
        <p:spPr>
          <a:xfrm>
            <a:off x="369501" y="2043308"/>
            <a:ext cx="11039106" cy="987963"/>
          </a:xfrm>
          <a:prstGeom prst="rect">
            <a:avLst/>
          </a:prstGeom>
          <a:noFill/>
          <a:ln>
            <a:noFill/>
          </a:ln>
        </p:spPr>
        <p:txBody>
          <a:bodyPr wrap="square" rtlCol="0">
            <a:spAutoFit/>
          </a:bodyPr>
          <a:lstStyle/>
          <a:p>
            <a:pPr algn="ctr">
              <a:lnSpc>
                <a:spcPct val="150000"/>
              </a:lnSpc>
            </a:pPr>
            <a:r>
              <a:rPr kumimoji="1" lang="zh-CN" altLang="en-US" sz="4400" spc="-150" dirty="0">
                <a:solidFill>
                  <a:srgbClr val="2B458C"/>
                </a:solidFill>
                <a:ea typeface="思源黑体 CN Heavy" panose="020B0A00000000000000" pitchFamily="34" charset="-122"/>
              </a:rPr>
              <a:t>酸轧</a:t>
            </a:r>
            <a:r>
              <a:rPr kumimoji="1" lang="en-US" altLang="zh-CN" sz="4400" spc="-150" dirty="0">
                <a:solidFill>
                  <a:srgbClr val="2B458C"/>
                </a:solidFill>
                <a:ea typeface="思源黑体 CN Heavy" panose="020B0A00000000000000" pitchFamily="34" charset="-122"/>
              </a:rPr>
              <a:t>-</a:t>
            </a:r>
            <a:r>
              <a:rPr kumimoji="1" lang="zh-CN" altLang="en-US" sz="4400" spc="-150" dirty="0">
                <a:solidFill>
                  <a:srgbClr val="2B458C"/>
                </a:solidFill>
                <a:ea typeface="思源黑体 CN Heavy" panose="020B0A00000000000000" pitchFamily="34" charset="-122"/>
              </a:rPr>
              <a:t>连退一体化排程建模与优化</a:t>
            </a:r>
          </a:p>
        </p:txBody>
      </p:sp>
      <p:cxnSp>
        <p:nvCxnSpPr>
          <p:cNvPr id="10" name="直线连接符 2">
            <a:extLst>
              <a:ext uri="{FF2B5EF4-FFF2-40B4-BE49-F238E27FC236}">
                <a16:creationId xmlns:a16="http://schemas.microsoft.com/office/drawing/2014/main" id="{10063C4C-8B17-4CE6-B53C-D27EE158ED7D}"/>
              </a:ext>
            </a:extLst>
          </p:cNvPr>
          <p:cNvCxnSpPr>
            <a:cxnSpLocks/>
          </p:cNvCxnSpPr>
          <p:nvPr/>
        </p:nvCxnSpPr>
        <p:spPr>
          <a:xfrm>
            <a:off x="2069228" y="3523382"/>
            <a:ext cx="7875628" cy="0"/>
          </a:xfrm>
          <a:prstGeom prst="line">
            <a:avLst/>
          </a:prstGeom>
          <a:ln w="22225"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5" name="图片 4">
            <a:extLst>
              <a:ext uri="{FF2B5EF4-FFF2-40B4-BE49-F238E27FC236}">
                <a16:creationId xmlns:a16="http://schemas.microsoft.com/office/drawing/2014/main" id="{862FFF14-BA95-4924-9A59-2BE5A58171F7}"/>
              </a:ext>
            </a:extLst>
          </p:cNvPr>
          <p:cNvPicPr>
            <a:picLocks noChangeAspect="1"/>
          </p:cNvPicPr>
          <p:nvPr/>
        </p:nvPicPr>
        <p:blipFill rotWithShape="1">
          <a:blip r:embed="rId4"/>
          <a:srcRect b="59170"/>
          <a:stretch/>
        </p:blipFill>
        <p:spPr>
          <a:xfrm>
            <a:off x="3329934" y="486635"/>
            <a:ext cx="5532131" cy="1224582"/>
          </a:xfrm>
          <a:prstGeom prst="rect">
            <a:avLst/>
          </a:prstGeom>
        </p:spPr>
      </p:pic>
      <p:sp>
        <p:nvSpPr>
          <p:cNvPr id="6" name="文本框 5">
            <a:extLst>
              <a:ext uri="{FF2B5EF4-FFF2-40B4-BE49-F238E27FC236}">
                <a16:creationId xmlns:a16="http://schemas.microsoft.com/office/drawing/2014/main" id="{41DAB875-DBDB-46A3-9CF1-4472DA15EFC2}"/>
              </a:ext>
            </a:extLst>
          </p:cNvPr>
          <p:cNvSpPr txBox="1"/>
          <p:nvPr/>
        </p:nvSpPr>
        <p:spPr>
          <a:xfrm>
            <a:off x="4697259" y="3820205"/>
            <a:ext cx="3414712" cy="1884427"/>
          </a:xfrm>
          <a:prstGeom prst="rect">
            <a:avLst/>
          </a:prstGeom>
          <a:noFill/>
        </p:spPr>
        <p:txBody>
          <a:bodyPr wrap="square" rtlCol="0">
            <a:spAutoFit/>
          </a:bodyPr>
          <a:lstStyle/>
          <a:p>
            <a:pPr>
              <a:lnSpc>
                <a:spcPct val="150000"/>
              </a:lnSpc>
            </a:pPr>
            <a:r>
              <a:rPr lang="zh-CN" altLang="en-US" sz="2000" b="1" dirty="0">
                <a:solidFill>
                  <a:srgbClr val="376092"/>
                </a:solidFill>
                <a:latin typeface="微软雅黑" panose="020B0503020204020204" pitchFamily="34" charset="-122"/>
                <a:ea typeface="微软雅黑" panose="020B0503020204020204" pitchFamily="34" charset="-122"/>
              </a:rPr>
              <a:t>姓    名：</a:t>
            </a:r>
            <a:r>
              <a:rPr lang="en-US" altLang="zh-CN" sz="2000" b="1" dirty="0">
                <a:solidFill>
                  <a:srgbClr val="376092"/>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mj-lt"/>
              </a:rPr>
              <a:t>刘孝青</a:t>
            </a:r>
            <a:endParaRPr kumimoji="1" lang="en-US" altLang="zh-CN" sz="2000" dirty="0">
              <a:solidFill>
                <a:schemeClr val="bg1"/>
              </a:solidFill>
              <a:latin typeface="+mj-lt"/>
            </a:endParaRPr>
          </a:p>
          <a:p>
            <a:pPr>
              <a:lnSpc>
                <a:spcPct val="150000"/>
              </a:lnSpc>
            </a:pPr>
            <a:r>
              <a:rPr lang="zh-CN" altLang="en-US" sz="2000" b="1" dirty="0">
                <a:solidFill>
                  <a:srgbClr val="376092"/>
                </a:solidFill>
                <a:latin typeface="微软雅黑" panose="020B0503020204020204" pitchFamily="34" charset="-122"/>
                <a:ea typeface="微软雅黑" panose="020B0503020204020204" pitchFamily="34" charset="-122"/>
              </a:rPr>
              <a:t>学    号：</a:t>
            </a:r>
            <a:r>
              <a:rPr lang="en-US" altLang="zh-CN" sz="2000" b="1" dirty="0">
                <a:solidFill>
                  <a:srgbClr val="376092"/>
                </a:solidFill>
                <a:latin typeface="微软雅黑" panose="020B0503020204020204" pitchFamily="34" charset="-122"/>
                <a:ea typeface="微软雅黑" panose="020B0503020204020204" pitchFamily="34" charset="-122"/>
              </a:rPr>
              <a:t>	</a:t>
            </a:r>
            <a:r>
              <a:rPr kumimoji="1" lang="en-US" altLang="zh-CN" sz="2000" dirty="0">
                <a:solidFill>
                  <a:schemeClr val="bg1"/>
                </a:solidFill>
                <a:latin typeface="+mj-lt"/>
              </a:rPr>
              <a:t>2300914</a:t>
            </a:r>
          </a:p>
          <a:p>
            <a:pPr>
              <a:lnSpc>
                <a:spcPct val="150000"/>
              </a:lnSpc>
            </a:pPr>
            <a:r>
              <a:rPr lang="zh-CN" altLang="en-US" sz="2000" b="1" dirty="0">
                <a:solidFill>
                  <a:srgbClr val="376092"/>
                </a:solidFill>
                <a:latin typeface="微软雅黑" panose="020B0503020204020204" pitchFamily="34" charset="-122"/>
                <a:ea typeface="微软雅黑" panose="020B0503020204020204" pitchFamily="34" charset="-122"/>
              </a:rPr>
              <a:t>导    师：</a:t>
            </a:r>
            <a:r>
              <a:rPr lang="en-US" altLang="zh-CN" sz="2000" b="1" dirty="0">
                <a:solidFill>
                  <a:srgbClr val="376092"/>
                </a:solidFill>
                <a:latin typeface="微软雅黑" panose="020B0503020204020204" pitchFamily="34" charset="-122"/>
                <a:ea typeface="微软雅黑" panose="020B0503020204020204" pitchFamily="34" charset="-122"/>
              </a:rPr>
              <a:t>	</a:t>
            </a:r>
            <a:r>
              <a:rPr kumimoji="1" lang="zh-CN" altLang="en-US" sz="2000" dirty="0">
                <a:solidFill>
                  <a:schemeClr val="bg1"/>
                </a:solidFill>
              </a:rPr>
              <a:t>刘士新教授</a:t>
            </a:r>
            <a:endParaRPr kumimoji="1" lang="en-US" altLang="zh-CN" sz="2000" dirty="0">
              <a:solidFill>
                <a:schemeClr val="bg1"/>
              </a:solidFill>
              <a:latin typeface="+mj-lt"/>
            </a:endParaRPr>
          </a:p>
          <a:p>
            <a:pPr>
              <a:lnSpc>
                <a:spcPct val="150000"/>
              </a:lnSpc>
            </a:pPr>
            <a:r>
              <a:rPr lang="zh-CN" altLang="en-US" sz="2000" b="1" dirty="0">
                <a:solidFill>
                  <a:srgbClr val="376092"/>
                </a:solidFill>
                <a:latin typeface="微软雅黑" panose="020B0503020204020204" pitchFamily="34" charset="-122"/>
                <a:ea typeface="微软雅黑" panose="020B0503020204020204" pitchFamily="34" charset="-122"/>
              </a:rPr>
              <a:t>专    业：</a:t>
            </a:r>
            <a:r>
              <a:rPr lang="en-US" altLang="zh-CN" sz="2000" b="1" dirty="0">
                <a:solidFill>
                  <a:srgbClr val="376092"/>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mj-lt"/>
              </a:rPr>
              <a:t>控制科学与工程</a:t>
            </a:r>
            <a:endParaRPr kumimoji="1" lang="en-US" altLang="zh-CN" sz="2000" dirty="0">
              <a:solidFill>
                <a:schemeClr val="bg1"/>
              </a:solidFill>
              <a:latin typeface="+mj-lt"/>
            </a:endParaRPr>
          </a:p>
        </p:txBody>
      </p:sp>
    </p:spTree>
    <p:extLst>
      <p:ext uri="{BB962C8B-B14F-4D97-AF65-F5344CB8AC3E}">
        <p14:creationId xmlns:p14="http://schemas.microsoft.com/office/powerpoint/2010/main" val="1189667109"/>
      </p:ext>
    </p:extLst>
  </p:cSld>
  <p:clrMapOvr>
    <a:masterClrMapping/>
  </p:clrMapOvr>
  <mc:AlternateContent xmlns:mc="http://schemas.openxmlformats.org/markup-compatibility/2006" xmlns:p14="http://schemas.microsoft.com/office/powerpoint/2010/main">
    <mc:Choice Requires="p14">
      <p:transition p14:dur="0" advTm="3470"/>
    </mc:Choice>
    <mc:Fallback xmlns="">
      <p:transition advTm="3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选题背景及意义</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一体化生产</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11" name="文本框 10">
            <a:extLst>
              <a:ext uri="{FF2B5EF4-FFF2-40B4-BE49-F238E27FC236}">
                <a16:creationId xmlns:a16="http://schemas.microsoft.com/office/drawing/2014/main" id="{78782532-6EEB-4BC3-8B13-6B6E74E545A9}"/>
              </a:ext>
            </a:extLst>
          </p:cNvPr>
          <p:cNvSpPr txBox="1"/>
          <p:nvPr/>
        </p:nvSpPr>
        <p:spPr>
          <a:xfrm>
            <a:off x="252411" y="1373166"/>
            <a:ext cx="11687175" cy="2243050"/>
          </a:xfrm>
          <a:prstGeom prst="rect">
            <a:avLst/>
          </a:prstGeom>
          <a:noFill/>
        </p:spPr>
        <p:txBody>
          <a:bodyPr wrap="square">
            <a:spAutoFit/>
          </a:bodyPr>
          <a:lstStyle/>
          <a:p>
            <a:pPr indent="457200">
              <a:lnSpc>
                <a:spcPct val="150000"/>
              </a:lnSpc>
            </a:pPr>
            <a:r>
              <a:rPr lang="zh-CN" altLang="en-US" dirty="0">
                <a:solidFill>
                  <a:schemeClr val="bg1"/>
                </a:solidFill>
                <a:latin typeface="微软雅黑" panose="020B0503020204020204" pitchFamily="34" charset="-122"/>
                <a:ea typeface="微软雅黑" panose="020B0503020204020204" pitchFamily="34" charset="-122"/>
              </a:rPr>
              <a:t>冷轧一体化生产问题作为钢铁一体化生产中的部分环节，其调度优化的核心是：如何协调安排各个工序的生产计划。在同时满足各个工序内的约束条件下，如何保证前后工序在</a:t>
            </a:r>
            <a:r>
              <a:rPr lang="zh-CN" altLang="en-US" b="1" dirty="0">
                <a:solidFill>
                  <a:srgbClr val="FF0000"/>
                </a:solidFill>
                <a:latin typeface="微软雅黑" panose="020B0503020204020204" pitchFamily="34" charset="-122"/>
                <a:ea typeface="微软雅黑" panose="020B0503020204020204" pitchFamily="34" charset="-122"/>
              </a:rPr>
              <a:t>物流</a:t>
            </a:r>
            <a:r>
              <a:rPr lang="zh-CN" altLang="en-US" dirty="0">
                <a:solidFill>
                  <a:schemeClr val="bg1"/>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时间</a:t>
            </a:r>
            <a:r>
              <a:rPr lang="zh-CN" altLang="en-US" dirty="0">
                <a:solidFill>
                  <a:schemeClr val="bg1"/>
                </a:solidFill>
                <a:latin typeface="微软雅黑" panose="020B0503020204020204" pitchFamily="34" charset="-122"/>
                <a:ea typeface="微软雅黑" panose="020B0503020204020204" pitchFamily="34" charset="-122"/>
              </a:rPr>
              <a:t>上的密切衔接从而实现</a:t>
            </a:r>
            <a:r>
              <a:rPr lang="zh-CN" altLang="en-US" b="1" dirty="0">
                <a:solidFill>
                  <a:srgbClr val="FF0000"/>
                </a:solidFill>
                <a:latin typeface="微软雅黑" panose="020B0503020204020204" pitchFamily="34" charset="-122"/>
                <a:ea typeface="微软雅黑" panose="020B0503020204020204" pitchFamily="34" charset="-122"/>
              </a:rPr>
              <a:t>交货周期最短</a:t>
            </a:r>
            <a:r>
              <a:rPr lang="zh-CN" altLang="en-US" dirty="0">
                <a:solidFill>
                  <a:schemeClr val="bg1"/>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在制品库存最少</a:t>
            </a:r>
            <a:r>
              <a:rPr lang="zh-CN" altLang="en-US" dirty="0">
                <a:solidFill>
                  <a:schemeClr val="bg1"/>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能耗最低</a:t>
            </a:r>
            <a:r>
              <a:rPr lang="zh-CN" altLang="en-US" dirty="0">
                <a:solidFill>
                  <a:schemeClr val="bg1"/>
                </a:solidFill>
                <a:latin typeface="微软雅黑" panose="020B0503020204020204" pitchFamily="34" charset="-122"/>
                <a:ea typeface="微软雅黑" panose="020B0503020204020204" pitchFamily="34" charset="-122"/>
              </a:rPr>
              <a:t>等优化目标 。</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371476F9-63C5-460E-896B-95DC5B8866F7}"/>
              </a:ext>
            </a:extLst>
          </p:cNvPr>
          <p:cNvGrpSpPr/>
          <p:nvPr/>
        </p:nvGrpSpPr>
        <p:grpSpPr>
          <a:xfrm>
            <a:off x="770947" y="4145057"/>
            <a:ext cx="10350694" cy="1714611"/>
            <a:chOff x="693730" y="4356004"/>
            <a:chExt cx="10350694" cy="1714611"/>
          </a:xfrm>
        </p:grpSpPr>
        <p:pic>
          <p:nvPicPr>
            <p:cNvPr id="20" name="图片 19">
              <a:extLst>
                <a:ext uri="{FF2B5EF4-FFF2-40B4-BE49-F238E27FC236}">
                  <a16:creationId xmlns:a16="http://schemas.microsoft.com/office/drawing/2014/main" id="{4C9BA8A7-7079-408A-A533-37DA40056870}"/>
                </a:ext>
              </a:extLst>
            </p:cNvPr>
            <p:cNvPicPr/>
            <p:nvPr/>
          </p:nvPicPr>
          <p:blipFill rotWithShape="1">
            <a:blip r:embed="rId3" cstate="print">
              <a:extLst>
                <a:ext uri="{28A0092B-C50C-407E-A947-70E740481C1C}">
                  <a14:useLocalDpi xmlns:a14="http://schemas.microsoft.com/office/drawing/2010/main" val="0"/>
                </a:ext>
              </a:extLst>
            </a:blip>
            <a:srcRect b="31337"/>
            <a:stretch/>
          </p:blipFill>
          <p:spPr bwMode="auto">
            <a:xfrm>
              <a:off x="1147576" y="4356004"/>
              <a:ext cx="9896848" cy="1151828"/>
            </a:xfrm>
            <a:prstGeom prst="rect">
              <a:avLst/>
            </a:prstGeom>
            <a:noFill/>
          </p:spPr>
        </p:pic>
        <p:sp>
          <p:nvSpPr>
            <p:cNvPr id="21" name="文本框 20">
              <a:extLst>
                <a:ext uri="{FF2B5EF4-FFF2-40B4-BE49-F238E27FC236}">
                  <a16:creationId xmlns:a16="http://schemas.microsoft.com/office/drawing/2014/main" id="{E5CA04C2-C745-4571-8C1A-7CA6AFA10E66}"/>
                </a:ext>
              </a:extLst>
            </p:cNvPr>
            <p:cNvSpPr txBox="1"/>
            <p:nvPr/>
          </p:nvSpPr>
          <p:spPr>
            <a:xfrm>
              <a:off x="693730" y="5507832"/>
              <a:ext cx="1349384" cy="562783"/>
            </a:xfrm>
            <a:prstGeom prst="rect">
              <a:avLst/>
            </a:prstGeom>
            <a:noFill/>
          </p:spPr>
          <p:txBody>
            <a:bodyPr wrap="square">
              <a:spAutoFit/>
            </a:bodyPr>
            <a:lstStyle/>
            <a:p>
              <a:pPr indent="457200">
                <a:lnSpc>
                  <a:spcPct val="200000"/>
                </a:lnSpc>
              </a:pPr>
              <a:r>
                <a:rPr lang="zh-CN" altLang="en-US" sz="1800" dirty="0">
                  <a:solidFill>
                    <a:schemeClr val="bg1"/>
                  </a:solidFill>
                  <a:latin typeface="微软雅黑" panose="020B0503020204020204" pitchFamily="34" charset="-122"/>
                  <a:ea typeface="微软雅黑" panose="020B0503020204020204" pitchFamily="34" charset="-122"/>
                </a:rPr>
                <a:t>炼钢</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F723EA66-74BC-424E-A714-7B64F2C51959}"/>
                </a:ext>
              </a:extLst>
            </p:cNvPr>
            <p:cNvSpPr txBox="1"/>
            <p:nvPr/>
          </p:nvSpPr>
          <p:spPr>
            <a:xfrm>
              <a:off x="2667728" y="5503070"/>
              <a:ext cx="1349384" cy="562783"/>
            </a:xfrm>
            <a:prstGeom prst="rect">
              <a:avLst/>
            </a:prstGeom>
            <a:noFill/>
          </p:spPr>
          <p:txBody>
            <a:bodyPr wrap="square">
              <a:spAutoFit/>
            </a:bodyPr>
            <a:lstStyle/>
            <a:p>
              <a:pPr indent="457200">
                <a:lnSpc>
                  <a:spcPct val="200000"/>
                </a:lnSpc>
              </a:pPr>
              <a:r>
                <a:rPr lang="zh-CN" altLang="en-US" sz="1800" dirty="0">
                  <a:solidFill>
                    <a:schemeClr val="bg1"/>
                  </a:solidFill>
                  <a:latin typeface="微软雅黑" panose="020B0503020204020204" pitchFamily="34" charset="-122"/>
                  <a:ea typeface="微软雅黑" panose="020B0503020204020204" pitchFamily="34" charset="-122"/>
                </a:rPr>
                <a:t>连铸</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728B0169-4BE2-4C75-9CDD-6182E8A84E95}"/>
                </a:ext>
              </a:extLst>
            </p:cNvPr>
            <p:cNvSpPr txBox="1"/>
            <p:nvPr/>
          </p:nvSpPr>
          <p:spPr>
            <a:xfrm>
              <a:off x="4862572" y="5507832"/>
              <a:ext cx="1349384" cy="562783"/>
            </a:xfrm>
            <a:prstGeom prst="rect">
              <a:avLst/>
            </a:prstGeom>
            <a:noFill/>
          </p:spPr>
          <p:txBody>
            <a:bodyPr wrap="square">
              <a:spAutoFit/>
            </a:bodyPr>
            <a:lstStyle/>
            <a:p>
              <a:pPr indent="457200">
                <a:lnSpc>
                  <a:spcPct val="200000"/>
                </a:lnSpc>
              </a:pPr>
              <a:r>
                <a:rPr lang="zh-CN" altLang="en-US" sz="1800" dirty="0">
                  <a:solidFill>
                    <a:schemeClr val="bg1"/>
                  </a:solidFill>
                  <a:latin typeface="微软雅黑" panose="020B0503020204020204" pitchFamily="34" charset="-122"/>
                  <a:ea typeface="微软雅黑" panose="020B0503020204020204" pitchFamily="34" charset="-122"/>
                </a:rPr>
                <a:t>热轧</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BCEA2A8D-A028-45DE-884D-32F0990EC276}"/>
                </a:ext>
              </a:extLst>
            </p:cNvPr>
            <p:cNvSpPr txBox="1"/>
            <p:nvPr/>
          </p:nvSpPr>
          <p:spPr>
            <a:xfrm>
              <a:off x="7207771" y="5507832"/>
              <a:ext cx="1349384" cy="562783"/>
            </a:xfrm>
            <a:prstGeom prst="rect">
              <a:avLst/>
            </a:prstGeom>
            <a:noFill/>
          </p:spPr>
          <p:txBody>
            <a:bodyPr wrap="square">
              <a:spAutoFit/>
            </a:bodyPr>
            <a:lstStyle/>
            <a:p>
              <a:pPr indent="457200">
                <a:lnSpc>
                  <a:spcPct val="200000"/>
                </a:lnSpc>
              </a:pPr>
              <a:r>
                <a:rPr lang="zh-CN" altLang="en-US" sz="1800" dirty="0">
                  <a:solidFill>
                    <a:schemeClr val="bg1"/>
                  </a:solidFill>
                  <a:latin typeface="微软雅黑" panose="020B0503020204020204" pitchFamily="34" charset="-122"/>
                  <a:ea typeface="微软雅黑" panose="020B0503020204020204" pitchFamily="34" charset="-122"/>
                </a:rPr>
                <a:t>酸轧</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05051765-713D-49B2-A6E0-CD1E50804988}"/>
                </a:ext>
              </a:extLst>
            </p:cNvPr>
            <p:cNvSpPr txBox="1"/>
            <p:nvPr/>
          </p:nvSpPr>
          <p:spPr>
            <a:xfrm>
              <a:off x="9584258" y="5507832"/>
              <a:ext cx="1349384" cy="562783"/>
            </a:xfrm>
            <a:prstGeom prst="rect">
              <a:avLst/>
            </a:prstGeom>
            <a:noFill/>
          </p:spPr>
          <p:txBody>
            <a:bodyPr wrap="square">
              <a:spAutoFit/>
            </a:bodyPr>
            <a:lstStyle/>
            <a:p>
              <a:pPr indent="457200">
                <a:lnSpc>
                  <a:spcPct val="200000"/>
                </a:lnSpc>
              </a:pPr>
              <a:r>
                <a:rPr lang="zh-CN" altLang="en-US" sz="1800" dirty="0">
                  <a:solidFill>
                    <a:schemeClr val="bg1"/>
                  </a:solidFill>
                  <a:latin typeface="微软雅黑" panose="020B0503020204020204" pitchFamily="34" charset="-122"/>
                  <a:ea typeface="微软雅黑" panose="020B0503020204020204" pitchFamily="34" charset="-122"/>
                </a:rPr>
                <a:t>连退</a:t>
              </a:r>
              <a:endParaRPr lang="en-US" altLang="zh-CN" sz="18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63005935"/>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6000"/>
            <a:lum/>
          </a:blip>
          <a:srcRect/>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DACF17A-70B8-4642-B620-C35A145F5630}"/>
              </a:ext>
            </a:extLst>
          </p:cNvPr>
          <p:cNvSpPr txBox="1"/>
          <p:nvPr/>
        </p:nvSpPr>
        <p:spPr>
          <a:xfrm>
            <a:off x="1415497" y="1655372"/>
            <a:ext cx="4286917" cy="1137747"/>
          </a:xfrm>
          <a:prstGeom prst="rect">
            <a:avLst/>
          </a:prstGeom>
          <a:noFill/>
        </p:spPr>
        <p:txBody>
          <a:bodyPr wrap="square" rtlCol="0">
            <a:spAutoFit/>
          </a:bodyPr>
          <a:lstStyle/>
          <a:p>
            <a:pPr lvl="1">
              <a:lnSpc>
                <a:spcPct val="200000"/>
              </a:lnSpc>
            </a:pPr>
            <a:r>
              <a:rPr lang="zh-CN" altLang="en-US" sz="4000" b="1" dirty="0">
                <a:solidFill>
                  <a:srgbClr val="2B458C"/>
                </a:solidFill>
                <a:latin typeface="微软雅黑" panose="020B0503020204020204" pitchFamily="34" charset="-122"/>
                <a:ea typeface="微软雅黑" panose="020B0503020204020204" pitchFamily="34" charset="-122"/>
              </a:rPr>
              <a:t>文献综述</a:t>
            </a:r>
            <a:endParaRPr lang="en-US" altLang="zh-CN" sz="4000" b="1" dirty="0">
              <a:solidFill>
                <a:srgbClr val="2B458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8166049"/>
      </p:ext>
    </p:extLst>
  </p:cSld>
  <p:clrMapOvr>
    <a:masterClrMapping/>
  </p:clrMapOvr>
  <mc:AlternateContent xmlns:mc="http://schemas.openxmlformats.org/markup-compatibility/2006" xmlns:p14="http://schemas.microsoft.com/office/powerpoint/2010/main">
    <mc:Choice Requires="p14">
      <p:transition p14:dur="0" advTm="2471"/>
    </mc:Choice>
    <mc:Fallback xmlns="">
      <p:transition advTm="2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文献综述</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传统的合同计划研究</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aphicFrame>
        <p:nvGraphicFramePr>
          <p:cNvPr id="2" name="表格 2">
            <a:extLst>
              <a:ext uri="{FF2B5EF4-FFF2-40B4-BE49-F238E27FC236}">
                <a16:creationId xmlns:a16="http://schemas.microsoft.com/office/drawing/2014/main" id="{06467D22-AC8B-4548-9AAC-ADF19417A894}"/>
              </a:ext>
            </a:extLst>
          </p:cNvPr>
          <p:cNvGraphicFramePr>
            <a:graphicFrameLocks noGrp="1"/>
          </p:cNvGraphicFramePr>
          <p:nvPr>
            <p:extLst>
              <p:ext uri="{D42A27DB-BD31-4B8C-83A1-F6EECF244321}">
                <p14:modId xmlns:p14="http://schemas.microsoft.com/office/powerpoint/2010/main" val="593433660"/>
              </p:ext>
            </p:extLst>
          </p:nvPr>
        </p:nvGraphicFramePr>
        <p:xfrm>
          <a:off x="391508" y="1425156"/>
          <a:ext cx="11624214" cy="2598728"/>
        </p:xfrm>
        <a:graphic>
          <a:graphicData uri="http://schemas.openxmlformats.org/drawingml/2006/table">
            <a:tbl>
              <a:tblPr firstRow="1" bandRow="1">
                <a:tableStyleId>{5C22544A-7EE6-4342-B048-85BDC9FD1C3A}</a:tableStyleId>
              </a:tblPr>
              <a:tblGrid>
                <a:gridCol w="780001">
                  <a:extLst>
                    <a:ext uri="{9D8B030D-6E8A-4147-A177-3AD203B41FA5}">
                      <a16:colId xmlns:a16="http://schemas.microsoft.com/office/drawing/2014/main" val="3357548726"/>
                    </a:ext>
                  </a:extLst>
                </a:gridCol>
                <a:gridCol w="3457575">
                  <a:extLst>
                    <a:ext uri="{9D8B030D-6E8A-4147-A177-3AD203B41FA5}">
                      <a16:colId xmlns:a16="http://schemas.microsoft.com/office/drawing/2014/main" val="1798062280"/>
                    </a:ext>
                  </a:extLst>
                </a:gridCol>
                <a:gridCol w="7386638">
                  <a:extLst>
                    <a:ext uri="{9D8B030D-6E8A-4147-A177-3AD203B41FA5}">
                      <a16:colId xmlns:a16="http://schemas.microsoft.com/office/drawing/2014/main" val="2023886666"/>
                    </a:ext>
                  </a:extLst>
                </a:gridCol>
              </a:tblGrid>
              <a:tr h="414347">
                <a:tc>
                  <a:txBody>
                    <a:bodyPr/>
                    <a:lstStyle/>
                    <a:p>
                      <a:pPr algn="l"/>
                      <a:r>
                        <a:rPr lang="zh-CN" altLang="en-US" dirty="0"/>
                        <a:t>年份</a:t>
                      </a:r>
                    </a:p>
                  </a:txBody>
                  <a:tcPr/>
                </a:tc>
                <a:tc>
                  <a:txBody>
                    <a:bodyPr/>
                    <a:lstStyle/>
                    <a:p>
                      <a:pPr algn="ctr"/>
                      <a:r>
                        <a:rPr lang="zh-CN" altLang="en-US" dirty="0"/>
                        <a:t>文献</a:t>
                      </a:r>
                    </a:p>
                  </a:txBody>
                  <a:tcPr/>
                </a:tc>
                <a:tc>
                  <a:txBody>
                    <a:bodyPr/>
                    <a:lstStyle/>
                    <a:p>
                      <a:pPr algn="ctr"/>
                      <a:r>
                        <a:rPr lang="zh-CN" altLang="en-US" dirty="0"/>
                        <a:t>主要内容</a:t>
                      </a:r>
                    </a:p>
                  </a:txBody>
                  <a:tcPr/>
                </a:tc>
                <a:extLst>
                  <a:ext uri="{0D108BD9-81ED-4DB2-BD59-A6C34878D82A}">
                    <a16:rowId xmlns:a16="http://schemas.microsoft.com/office/drawing/2014/main" val="532093942"/>
                  </a:ext>
                </a:extLst>
              </a:tr>
              <a:tr h="242709">
                <a:tc>
                  <a:txBody>
                    <a:bodyPr/>
                    <a:lstStyle/>
                    <a:p>
                      <a:pPr algn="l"/>
                      <a:r>
                        <a:rPr lang="en-US" altLang="zh-CN" sz="1400" dirty="0"/>
                        <a:t>2006</a:t>
                      </a:r>
                      <a:endParaRPr lang="zh-CN" altLang="en-US" sz="1400" dirty="0"/>
                    </a:p>
                  </a:txBody>
                  <a:tcPr/>
                </a:tc>
                <a:tc>
                  <a:txBody>
                    <a:bodyPr/>
                    <a:lstStyle/>
                    <a:p>
                      <a:pPr algn="l"/>
                      <a:r>
                        <a:rPr lang="en-US" altLang="zh-CN" sz="1200" dirty="0"/>
                        <a:t>Liu S, Tang J, Song J. Order-planning model and algorithm for manufacturing steel sheets[J]. International Journal of Production Economics, 2006, 100(1): 30-43.</a:t>
                      </a:r>
                    </a:p>
                  </a:txBody>
                  <a:tcPr/>
                </a:tc>
                <a:tc>
                  <a:txBody>
                    <a:bodyPr/>
                    <a:lstStyle/>
                    <a:p>
                      <a:pPr algn="l"/>
                      <a:r>
                        <a:rPr lang="zh-CN" altLang="en-US" sz="1200" dirty="0"/>
                        <a:t>基于对钢铁企业 </a:t>
                      </a:r>
                      <a:r>
                        <a:rPr lang="en-US" altLang="zh-CN" sz="1200" dirty="0"/>
                        <a:t>MTO </a:t>
                      </a:r>
                      <a:r>
                        <a:rPr lang="zh-CN" altLang="en-US" sz="1200" dirty="0"/>
                        <a:t>管理模式下合同计划的编制策略、约束条件和优化目标的研究，建立了合同计划优化模型。模型综合考虑了拖期惩罚费用、设备能力均衡利用和库存成本等优化目标，并采用加权法将多目标优化模型转换为单目标优化模型。针对模型的特点设计了求解模型的特殊</a:t>
                      </a:r>
                      <a:r>
                        <a:rPr lang="en-US" altLang="zh-CN" sz="1200" dirty="0"/>
                        <a:t>PSO</a:t>
                      </a:r>
                      <a:r>
                        <a:rPr lang="zh-CN" altLang="en-US" sz="1200" dirty="0"/>
                        <a:t>算法。</a:t>
                      </a:r>
                    </a:p>
                  </a:txBody>
                  <a:tcPr/>
                </a:tc>
                <a:extLst>
                  <a:ext uri="{0D108BD9-81ED-4DB2-BD59-A6C34878D82A}">
                    <a16:rowId xmlns:a16="http://schemas.microsoft.com/office/drawing/2014/main" val="277554648"/>
                  </a:ext>
                </a:extLst>
              </a:tr>
              <a:tr h="538461">
                <a:tc>
                  <a:txBody>
                    <a:bodyPr/>
                    <a:lstStyle/>
                    <a:p>
                      <a:pPr algn="l"/>
                      <a:r>
                        <a:rPr lang="en-US" altLang="zh-CN" sz="1400" dirty="0"/>
                        <a:t>2011</a:t>
                      </a:r>
                      <a:endParaRPr lang="zh-CN" altLang="en-US" sz="1400" dirty="0"/>
                    </a:p>
                  </a:txBody>
                  <a:tcPr/>
                </a:tc>
                <a:tc>
                  <a:txBody>
                    <a:bodyPr/>
                    <a:lstStyle/>
                    <a:p>
                      <a:pPr algn="l"/>
                      <a:r>
                        <a:rPr lang="en-US" altLang="zh-CN" sz="1200" kern="1200" dirty="0">
                          <a:solidFill>
                            <a:schemeClr val="dk1"/>
                          </a:solidFill>
                          <a:latin typeface="+mn-lt"/>
                          <a:ea typeface="+mn-ea"/>
                          <a:cs typeface="+mn-cs"/>
                        </a:rPr>
                        <a:t>Tang L, Zhang Y. A new </a:t>
                      </a:r>
                      <a:r>
                        <a:rPr lang="en-US" altLang="zh-CN" sz="1200" kern="1200" dirty="0" err="1">
                          <a:solidFill>
                            <a:schemeClr val="dk1"/>
                          </a:solidFill>
                          <a:latin typeface="+mn-lt"/>
                          <a:ea typeface="+mn-ea"/>
                          <a:cs typeface="+mn-cs"/>
                        </a:rPr>
                        <a:t>Lagrangian</a:t>
                      </a:r>
                      <a:r>
                        <a:rPr lang="en-US" altLang="zh-CN" sz="1200" kern="1200" dirty="0">
                          <a:solidFill>
                            <a:schemeClr val="dk1"/>
                          </a:solidFill>
                          <a:latin typeface="+mn-lt"/>
                          <a:ea typeface="+mn-ea"/>
                          <a:cs typeface="+mn-cs"/>
                        </a:rPr>
                        <a:t> Relaxation Algorithm for scheduling dissimilar parallel machines with release dates[J]. International journal of systems science, 2011, 42(7): 1133-1141.</a:t>
                      </a:r>
                    </a:p>
                  </a:txBody>
                  <a:tcPr/>
                </a:tc>
                <a:tc>
                  <a:txBody>
                    <a:bodyPr/>
                    <a:lstStyle/>
                    <a:p>
                      <a:pPr algn="l"/>
                      <a:r>
                        <a:rPr lang="zh-CN" altLang="en-US" sz="1200" dirty="0"/>
                        <a:t>研究了钢铁企业薄板生产过程的订单调度问题，提出了一个混合整数规划模型，并在产能约束条件下，优化所有订单的总加权完成时间。针对模型求解复杂的情况，设计了带梯度优化的拉格朗日松弛法进行求解。</a:t>
                      </a:r>
                    </a:p>
                  </a:txBody>
                  <a:tcPr/>
                </a:tc>
                <a:extLst>
                  <a:ext uri="{0D108BD9-81ED-4DB2-BD59-A6C34878D82A}">
                    <a16:rowId xmlns:a16="http://schemas.microsoft.com/office/drawing/2014/main" val="3860939157"/>
                  </a:ext>
                </a:extLst>
              </a:tr>
              <a:tr h="538461">
                <a:tc>
                  <a:txBody>
                    <a:bodyPr/>
                    <a:lstStyle/>
                    <a:p>
                      <a:pPr algn="l"/>
                      <a:r>
                        <a:rPr lang="en-US" altLang="zh-CN" sz="1400" dirty="0"/>
                        <a:t>2022</a:t>
                      </a:r>
                      <a:endParaRPr lang="zh-CN" altLang="en-US" sz="1400" dirty="0"/>
                    </a:p>
                  </a:txBody>
                  <a:tcPr/>
                </a:tc>
                <a:tc>
                  <a:txBody>
                    <a:bodyPr/>
                    <a:lstStyle/>
                    <a:p>
                      <a:pPr algn="l"/>
                      <a:r>
                        <a:rPr lang="zh-CN" altLang="en-US" sz="1200" dirty="0"/>
                        <a:t>李林林</a:t>
                      </a:r>
                      <a:r>
                        <a:rPr lang="en-US" altLang="zh-CN" sz="1200" dirty="0"/>
                        <a:t>.</a:t>
                      </a:r>
                      <a:r>
                        <a:rPr lang="zh-CN" altLang="en-US" sz="1200" dirty="0"/>
                        <a:t>冷轧多工序动态合同计划的多目标优化问题研究</a:t>
                      </a:r>
                      <a:r>
                        <a:rPr lang="en-US" altLang="zh-CN" sz="1200" dirty="0"/>
                        <a:t>[D].</a:t>
                      </a:r>
                      <a:r>
                        <a:rPr lang="zh-CN" altLang="en-US" sz="1200" dirty="0"/>
                        <a:t>东北大学</a:t>
                      </a:r>
                      <a:r>
                        <a:rPr lang="en-US" altLang="zh-CN" sz="1200" dirty="0"/>
                        <a:t>,2022.DOI:10.27007</a:t>
                      </a:r>
                      <a:endParaRPr lang="zh-CN" altLang="en-US" sz="1200" dirty="0"/>
                    </a:p>
                  </a:txBody>
                  <a:tcPr/>
                </a:tc>
                <a:tc>
                  <a:txBody>
                    <a:bodyPr/>
                    <a:lstStyle/>
                    <a:p>
                      <a:pPr algn="l"/>
                      <a:r>
                        <a:rPr lang="zh-CN" altLang="en-US" sz="1200" dirty="0"/>
                        <a:t>针对冷轧多工序动态合同计划的多目标优化问题展开研究，建立多目标整数规划模型，并设计多目标差分进化算法对问题进行求解。</a:t>
                      </a:r>
                    </a:p>
                  </a:txBody>
                  <a:tcPr/>
                </a:tc>
                <a:extLst>
                  <a:ext uri="{0D108BD9-81ED-4DB2-BD59-A6C34878D82A}">
                    <a16:rowId xmlns:a16="http://schemas.microsoft.com/office/drawing/2014/main" val="3792433469"/>
                  </a:ext>
                </a:extLst>
              </a:tr>
            </a:tbl>
          </a:graphicData>
        </a:graphic>
      </p:graphicFrame>
    </p:spTree>
    <p:extLst>
      <p:ext uri="{BB962C8B-B14F-4D97-AF65-F5344CB8AC3E}">
        <p14:creationId xmlns:p14="http://schemas.microsoft.com/office/powerpoint/2010/main" val="2050528643"/>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文献综述</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一体化排程相关研究</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aphicFrame>
        <p:nvGraphicFramePr>
          <p:cNvPr id="2" name="表格 2">
            <a:extLst>
              <a:ext uri="{FF2B5EF4-FFF2-40B4-BE49-F238E27FC236}">
                <a16:creationId xmlns:a16="http://schemas.microsoft.com/office/drawing/2014/main" id="{06467D22-AC8B-4548-9AAC-ADF19417A894}"/>
              </a:ext>
            </a:extLst>
          </p:cNvPr>
          <p:cNvGraphicFramePr>
            <a:graphicFrameLocks noGrp="1"/>
          </p:cNvGraphicFramePr>
          <p:nvPr>
            <p:extLst>
              <p:ext uri="{D42A27DB-BD31-4B8C-83A1-F6EECF244321}">
                <p14:modId xmlns:p14="http://schemas.microsoft.com/office/powerpoint/2010/main" val="3868178189"/>
              </p:ext>
            </p:extLst>
          </p:nvPr>
        </p:nvGraphicFramePr>
        <p:xfrm>
          <a:off x="133355" y="1255904"/>
          <a:ext cx="11961013" cy="5683267"/>
        </p:xfrm>
        <a:graphic>
          <a:graphicData uri="http://schemas.openxmlformats.org/drawingml/2006/table">
            <a:tbl>
              <a:tblPr firstRow="1" bandRow="1">
                <a:tableStyleId>{5C22544A-7EE6-4342-B048-85BDC9FD1C3A}</a:tableStyleId>
              </a:tblPr>
              <a:tblGrid>
                <a:gridCol w="802601">
                  <a:extLst>
                    <a:ext uri="{9D8B030D-6E8A-4147-A177-3AD203B41FA5}">
                      <a16:colId xmlns:a16="http://schemas.microsoft.com/office/drawing/2014/main" val="3357548726"/>
                    </a:ext>
                  </a:extLst>
                </a:gridCol>
                <a:gridCol w="4471863">
                  <a:extLst>
                    <a:ext uri="{9D8B030D-6E8A-4147-A177-3AD203B41FA5}">
                      <a16:colId xmlns:a16="http://schemas.microsoft.com/office/drawing/2014/main" val="1798062280"/>
                    </a:ext>
                  </a:extLst>
                </a:gridCol>
                <a:gridCol w="6686549">
                  <a:extLst>
                    <a:ext uri="{9D8B030D-6E8A-4147-A177-3AD203B41FA5}">
                      <a16:colId xmlns:a16="http://schemas.microsoft.com/office/drawing/2014/main" val="2023886666"/>
                    </a:ext>
                  </a:extLst>
                </a:gridCol>
              </a:tblGrid>
              <a:tr h="390888">
                <a:tc>
                  <a:txBody>
                    <a:bodyPr/>
                    <a:lstStyle/>
                    <a:p>
                      <a:pPr algn="l"/>
                      <a:r>
                        <a:rPr lang="zh-CN" altLang="en-US" dirty="0"/>
                        <a:t>年份</a:t>
                      </a:r>
                    </a:p>
                  </a:txBody>
                  <a:tcPr/>
                </a:tc>
                <a:tc>
                  <a:txBody>
                    <a:bodyPr/>
                    <a:lstStyle/>
                    <a:p>
                      <a:pPr algn="ctr"/>
                      <a:r>
                        <a:rPr lang="zh-CN" altLang="en-US" dirty="0"/>
                        <a:t>文献</a:t>
                      </a:r>
                    </a:p>
                  </a:txBody>
                  <a:tcPr/>
                </a:tc>
                <a:tc>
                  <a:txBody>
                    <a:bodyPr/>
                    <a:lstStyle/>
                    <a:p>
                      <a:pPr algn="ctr"/>
                      <a:r>
                        <a:rPr lang="zh-CN" altLang="en-US" dirty="0"/>
                        <a:t>主要内容</a:t>
                      </a:r>
                    </a:p>
                  </a:txBody>
                  <a:tcPr/>
                </a:tc>
                <a:extLst>
                  <a:ext uri="{0D108BD9-81ED-4DB2-BD59-A6C34878D82A}">
                    <a16:rowId xmlns:a16="http://schemas.microsoft.com/office/drawing/2014/main" val="532093942"/>
                  </a:ext>
                </a:extLst>
              </a:tr>
              <a:tr h="628939">
                <a:tc>
                  <a:txBody>
                    <a:bodyPr/>
                    <a:lstStyle/>
                    <a:p>
                      <a:pPr algn="l"/>
                      <a:r>
                        <a:rPr lang="en-US" altLang="zh-CN" sz="1400" dirty="0"/>
                        <a:t>2013</a:t>
                      </a:r>
                      <a:endParaRPr lang="zh-CN" altLang="en-US" sz="1400" dirty="0"/>
                    </a:p>
                  </a:txBody>
                  <a:tcPr/>
                </a:tc>
                <a:tc>
                  <a:txBody>
                    <a:bodyPr/>
                    <a:lstStyle/>
                    <a:p>
                      <a:pPr algn="l"/>
                      <a:r>
                        <a:rPr lang="zh-CN" altLang="en-US" sz="1200" dirty="0"/>
                        <a:t>张文学</a:t>
                      </a:r>
                      <a:r>
                        <a:rPr lang="en-US" altLang="zh-CN" sz="1200" dirty="0"/>
                        <a:t>,</a:t>
                      </a:r>
                      <a:r>
                        <a:rPr lang="zh-CN" altLang="en-US" sz="1200" dirty="0"/>
                        <a:t>李铁克</a:t>
                      </a:r>
                      <a:r>
                        <a:rPr lang="en-US" altLang="zh-CN" sz="1200" dirty="0"/>
                        <a:t>.</a:t>
                      </a:r>
                      <a:r>
                        <a:rPr lang="zh-CN" altLang="en-US" sz="1200" dirty="0"/>
                        <a:t>面向多种生产工艺的冶铸轧一体化批量计划优化</a:t>
                      </a:r>
                      <a:r>
                        <a:rPr lang="en-US" altLang="zh-CN" sz="1200" dirty="0"/>
                        <a:t>[J].</a:t>
                      </a:r>
                      <a:r>
                        <a:rPr lang="zh-CN" altLang="en-US" sz="1200" dirty="0"/>
                        <a:t>计算机集成制造系统</a:t>
                      </a:r>
                      <a:r>
                        <a:rPr lang="en-US" altLang="zh-CN" sz="1200" dirty="0"/>
                        <a:t>,2013,19(06):1296-1303.DOI:10.13196</a:t>
                      </a:r>
                    </a:p>
                  </a:txBody>
                  <a:tcPr/>
                </a:tc>
                <a:tc>
                  <a:txBody>
                    <a:bodyPr/>
                    <a:lstStyle/>
                    <a:p>
                      <a:pPr algn="l"/>
                      <a:r>
                        <a:rPr lang="zh-CN" altLang="en-US" sz="1200" b="0" i="0" kern="1200" dirty="0">
                          <a:solidFill>
                            <a:schemeClr val="dk1"/>
                          </a:solidFill>
                          <a:effectLst/>
                          <a:latin typeface="+mn-lt"/>
                          <a:ea typeface="+mn-ea"/>
                          <a:cs typeface="+mn-cs"/>
                        </a:rPr>
                        <a:t>根据一体化批量计划的编制策略，建立了相应的约束满足模型，并设计了基于聚类分析的约束传播和邻域搜索的粒子群优化算法。</a:t>
                      </a:r>
                      <a:endParaRPr lang="zh-CN" altLang="en-US" sz="1200" dirty="0"/>
                    </a:p>
                  </a:txBody>
                  <a:tcPr/>
                </a:tc>
                <a:extLst>
                  <a:ext uri="{0D108BD9-81ED-4DB2-BD59-A6C34878D82A}">
                    <a16:rowId xmlns:a16="http://schemas.microsoft.com/office/drawing/2014/main" val="277554648"/>
                  </a:ext>
                </a:extLst>
              </a:tr>
              <a:tr h="808636">
                <a:tc>
                  <a:txBody>
                    <a:bodyPr/>
                    <a:lstStyle/>
                    <a:p>
                      <a:pPr algn="l"/>
                      <a:r>
                        <a:rPr lang="en-US" altLang="zh-CN" sz="1400" dirty="0"/>
                        <a:t>2009</a:t>
                      </a:r>
                      <a:endParaRPr lang="zh-CN" altLang="en-US" sz="1400" dirty="0"/>
                    </a:p>
                  </a:txBody>
                  <a:tcPr/>
                </a:tc>
                <a:tc>
                  <a:txBody>
                    <a:bodyPr/>
                    <a:lstStyle/>
                    <a:p>
                      <a:pPr marL="0" marR="0" lvl="0" indent="0" algn="l" defTabSz="457128" rtl="0" eaLnBrk="1" fontAlgn="auto" latinLnBrk="0" hangingPunct="1">
                        <a:lnSpc>
                          <a:spcPct val="100000"/>
                        </a:lnSpc>
                        <a:spcBef>
                          <a:spcPts val="0"/>
                        </a:spcBef>
                        <a:spcAft>
                          <a:spcPts val="0"/>
                        </a:spcAft>
                        <a:buClrTx/>
                        <a:buSzTx/>
                        <a:buFontTx/>
                        <a:buNone/>
                        <a:tabLst/>
                        <a:defRPr/>
                      </a:pPr>
                      <a:r>
                        <a:rPr lang="zh-CN" altLang="en-US" sz="1200" kern="1200" dirty="0">
                          <a:solidFill>
                            <a:schemeClr val="dk1"/>
                          </a:solidFill>
                          <a:latin typeface="+mn-lt"/>
                          <a:ea typeface="+mn-ea"/>
                          <a:cs typeface="+mn-cs"/>
                        </a:rPr>
                        <a:t>於春月</a:t>
                      </a:r>
                      <a:r>
                        <a:rPr lang="en-US" altLang="zh-CN" sz="1200" kern="1200" dirty="0">
                          <a:solidFill>
                            <a:schemeClr val="dk1"/>
                          </a:solidFill>
                          <a:latin typeface="+mn-lt"/>
                          <a:ea typeface="+mn-ea"/>
                          <a:cs typeface="+mn-cs"/>
                        </a:rPr>
                        <a:t>.</a:t>
                      </a:r>
                      <a:r>
                        <a:rPr lang="zh-CN" altLang="en-US" sz="1200" kern="1200" dirty="0">
                          <a:solidFill>
                            <a:schemeClr val="dk1"/>
                          </a:solidFill>
                          <a:latin typeface="+mn-lt"/>
                          <a:ea typeface="+mn-ea"/>
                          <a:cs typeface="+mn-cs"/>
                        </a:rPr>
                        <a:t>钢铁一体化生产计划与调度优化问题研究</a:t>
                      </a:r>
                      <a:r>
                        <a:rPr lang="en-US" altLang="zh-CN" sz="1200" kern="1200" dirty="0">
                          <a:solidFill>
                            <a:schemeClr val="dk1"/>
                          </a:solidFill>
                          <a:latin typeface="+mn-lt"/>
                          <a:ea typeface="+mn-ea"/>
                          <a:cs typeface="+mn-cs"/>
                        </a:rPr>
                        <a:t>[D].</a:t>
                      </a:r>
                      <a:r>
                        <a:rPr lang="zh-CN" altLang="en-US" sz="1200" kern="1200" dirty="0">
                          <a:solidFill>
                            <a:schemeClr val="dk1"/>
                          </a:solidFill>
                          <a:latin typeface="+mn-lt"/>
                          <a:ea typeface="+mn-ea"/>
                          <a:cs typeface="+mn-cs"/>
                        </a:rPr>
                        <a:t>东北大学</a:t>
                      </a:r>
                      <a:r>
                        <a:rPr lang="en-US" altLang="zh-CN" sz="1200" kern="1200" dirty="0">
                          <a:solidFill>
                            <a:schemeClr val="dk1"/>
                          </a:solidFill>
                          <a:latin typeface="+mn-lt"/>
                          <a:ea typeface="+mn-ea"/>
                          <a:cs typeface="+mn-cs"/>
                        </a:rPr>
                        <a:t>,2009.</a:t>
                      </a:r>
                    </a:p>
                  </a:txBody>
                  <a:tcPr/>
                </a:tc>
                <a:tc>
                  <a:txBody>
                    <a:bodyPr/>
                    <a:lstStyle/>
                    <a:p>
                      <a:pPr algn="l"/>
                      <a:r>
                        <a:rPr lang="zh-CN" altLang="en-US" sz="1200" dirty="0"/>
                        <a:t>以国内某钢铁企业的中厚板一体化生产线为研究背景围绕“提高热装比”这个核心目标分别在合同计划、生产批量计划和作业计划生产调度三个层次重点研究了四个具体的钢铁一体化生产计划与调度优化问题一体化生产合同计划 、连铸与热轧生产计划协调优化 、板坯热装调度和热轧生产调度问题。使用运用改进的非支配排序遗传算法解钢铁一体化生产合同计划多目标优化问题。</a:t>
                      </a:r>
                    </a:p>
                  </a:txBody>
                  <a:tcPr/>
                </a:tc>
                <a:extLst>
                  <a:ext uri="{0D108BD9-81ED-4DB2-BD59-A6C34878D82A}">
                    <a16:rowId xmlns:a16="http://schemas.microsoft.com/office/drawing/2014/main" val="3860939157"/>
                  </a:ext>
                </a:extLst>
              </a:tr>
              <a:tr h="808636">
                <a:tc>
                  <a:txBody>
                    <a:bodyPr/>
                    <a:lstStyle/>
                    <a:p>
                      <a:pPr algn="l"/>
                      <a:r>
                        <a:rPr lang="en-US" altLang="zh-CN" sz="1400" dirty="0"/>
                        <a:t>2023</a:t>
                      </a:r>
                      <a:endParaRPr lang="zh-CN" altLang="en-US" sz="1400" dirty="0"/>
                    </a:p>
                  </a:txBody>
                  <a:tcPr/>
                </a:tc>
                <a:tc>
                  <a:txBody>
                    <a:bodyPr/>
                    <a:lstStyle/>
                    <a:p>
                      <a:pPr marL="0" marR="0" lvl="0" indent="0" algn="l" defTabSz="457128" rtl="0" eaLnBrk="1" fontAlgn="auto" latinLnBrk="0" hangingPunct="1">
                        <a:lnSpc>
                          <a:spcPct val="100000"/>
                        </a:lnSpc>
                        <a:spcBef>
                          <a:spcPts val="0"/>
                        </a:spcBef>
                        <a:spcAft>
                          <a:spcPts val="0"/>
                        </a:spcAft>
                        <a:buClrTx/>
                        <a:buSzTx/>
                        <a:buFontTx/>
                        <a:buNone/>
                        <a:tabLst/>
                        <a:defRPr/>
                      </a:pPr>
                      <a:r>
                        <a:rPr lang="en-US" altLang="zh-CN" sz="1200" kern="1200" dirty="0">
                          <a:solidFill>
                            <a:schemeClr val="dk1"/>
                          </a:solidFill>
                          <a:latin typeface="+mn-lt"/>
                          <a:ea typeface="+mn-ea"/>
                          <a:cs typeface="+mn-cs"/>
                        </a:rPr>
                        <a:t>Wang Q, Xin S, Sun Q, et al. Optimization of Integrated Scheduling of Heating and Rolling in Steel-making Processes[C]//2023 35th Chinese Control and Decision Conference (CCDC). IEEE, 2023: 5081-5086.</a:t>
                      </a:r>
                    </a:p>
                  </a:txBody>
                  <a:tcPr/>
                </a:tc>
                <a:tc>
                  <a:txBody>
                    <a:bodyPr/>
                    <a:lstStyle/>
                    <a:p>
                      <a:pPr algn="l"/>
                      <a:r>
                        <a:rPr lang="zh-CN" altLang="en-US" sz="1200" dirty="0"/>
                        <a:t>考虑炼钢的加热阶段板坯的加热时间以及轧制阶段板坯规格和完工时间变化的影响，建立了炼钢生产过程中加热和轧制工序的一体化调度优化模型，并利用</a:t>
                      </a:r>
                      <a:r>
                        <a:rPr lang="en-US" altLang="zh-CN" sz="1200" dirty="0"/>
                        <a:t>CPLEX</a:t>
                      </a:r>
                      <a:r>
                        <a:rPr lang="zh-CN" altLang="en-US" sz="1200" dirty="0"/>
                        <a:t>优化器设计并实现了该模型的算法。在冷轧生产过程中，也有对于一体化生产的研究。</a:t>
                      </a:r>
                    </a:p>
                  </a:txBody>
                  <a:tcPr/>
                </a:tc>
                <a:extLst>
                  <a:ext uri="{0D108BD9-81ED-4DB2-BD59-A6C34878D82A}">
                    <a16:rowId xmlns:a16="http://schemas.microsoft.com/office/drawing/2014/main" val="390601029"/>
                  </a:ext>
                </a:extLst>
              </a:tr>
              <a:tr h="988333">
                <a:tc>
                  <a:txBody>
                    <a:bodyPr/>
                    <a:lstStyle/>
                    <a:p>
                      <a:pPr algn="l"/>
                      <a:r>
                        <a:rPr lang="en-US" altLang="zh-CN" sz="1400" dirty="0"/>
                        <a:t>2010</a:t>
                      </a:r>
                      <a:endParaRPr lang="zh-CN" altLang="en-US" sz="1400" dirty="0"/>
                    </a:p>
                  </a:txBody>
                  <a:tcPr/>
                </a:tc>
                <a:tc>
                  <a:txBody>
                    <a:bodyPr/>
                    <a:lstStyle/>
                    <a:p>
                      <a:pPr algn="l"/>
                      <a:r>
                        <a:rPr lang="zh-CN" altLang="en-US" sz="1200" kern="1200" dirty="0">
                          <a:solidFill>
                            <a:schemeClr val="dk1"/>
                          </a:solidFill>
                          <a:latin typeface="+mn-lt"/>
                          <a:ea typeface="+mn-ea"/>
                          <a:cs typeface="+mn-cs"/>
                        </a:rPr>
                        <a:t>杨婉慧</a:t>
                      </a:r>
                      <a:r>
                        <a:rPr lang="en-US" altLang="zh-CN" sz="1200" kern="1200" dirty="0">
                          <a:solidFill>
                            <a:schemeClr val="dk1"/>
                          </a:solidFill>
                          <a:latin typeface="+mn-lt"/>
                          <a:ea typeface="+mn-ea"/>
                          <a:cs typeface="+mn-cs"/>
                        </a:rPr>
                        <a:t>.</a:t>
                      </a:r>
                      <a:r>
                        <a:rPr lang="zh-CN" altLang="en-US" sz="1200" kern="1200" dirty="0">
                          <a:solidFill>
                            <a:schemeClr val="dk1"/>
                          </a:solidFill>
                          <a:latin typeface="+mn-lt"/>
                          <a:ea typeface="+mn-ea"/>
                          <a:cs typeface="+mn-cs"/>
                        </a:rPr>
                        <a:t>产销一体化环境下钢铁企业冷轧生产计划与调度研究</a:t>
                      </a:r>
                      <a:r>
                        <a:rPr lang="en-US" altLang="zh-CN" sz="1200" kern="1200" dirty="0">
                          <a:solidFill>
                            <a:schemeClr val="dk1"/>
                          </a:solidFill>
                          <a:latin typeface="+mn-lt"/>
                          <a:ea typeface="+mn-ea"/>
                          <a:cs typeface="+mn-cs"/>
                        </a:rPr>
                        <a:t>[D].</a:t>
                      </a:r>
                      <a:r>
                        <a:rPr lang="zh-CN" altLang="en-US" sz="1200" kern="1200" dirty="0">
                          <a:solidFill>
                            <a:schemeClr val="dk1"/>
                          </a:solidFill>
                          <a:latin typeface="+mn-lt"/>
                          <a:ea typeface="+mn-ea"/>
                          <a:cs typeface="+mn-cs"/>
                        </a:rPr>
                        <a:t>复旦大学</a:t>
                      </a:r>
                      <a:r>
                        <a:rPr lang="en-US" altLang="zh-CN" sz="1200" kern="1200" dirty="0">
                          <a:solidFill>
                            <a:schemeClr val="dk1"/>
                          </a:solidFill>
                          <a:latin typeface="+mn-lt"/>
                          <a:ea typeface="+mn-ea"/>
                          <a:cs typeface="+mn-cs"/>
                        </a:rPr>
                        <a:t>,2010.</a:t>
                      </a:r>
                    </a:p>
                  </a:txBody>
                  <a:tcPr/>
                </a:tc>
                <a:tc>
                  <a:txBody>
                    <a:bodyPr/>
                    <a:lstStyle/>
                    <a:p>
                      <a:pPr algn="l"/>
                      <a:r>
                        <a:rPr lang="zh-CN" altLang="en-US" sz="1200" dirty="0"/>
                        <a:t>以“宝钢五冷轧碳钢系列机组生产方式研究”项目为背景和依托，研究了冷轧生产计划与调度问题，使用基于物流平衡的日生产计划方法，以“末端在制品库存拉动、各工序自律优化的多阶段逆向递推”思想来解决动态的多品种多阶段多目标多约束问题。对车间调度问题优化算法进行整理，结合冷轧系统的生产特点，以经典的置换流水车间（</a:t>
                      </a:r>
                      <a:r>
                        <a:rPr lang="en-US" altLang="zh-CN" sz="1200" dirty="0"/>
                        <a:t>Flow shop</a:t>
                      </a:r>
                      <a:r>
                        <a:rPr lang="zh-CN" altLang="en-US" sz="1200" dirty="0"/>
                        <a:t>）调度优化问题为理论支撑，建立了“带有中间库的流水车间批量（间隙性）生产调度优化模型”。</a:t>
                      </a:r>
                    </a:p>
                  </a:txBody>
                  <a:tcPr/>
                </a:tc>
                <a:extLst>
                  <a:ext uri="{0D108BD9-81ED-4DB2-BD59-A6C34878D82A}">
                    <a16:rowId xmlns:a16="http://schemas.microsoft.com/office/drawing/2014/main" val="2570217873"/>
                  </a:ext>
                </a:extLst>
              </a:tr>
              <a:tr h="988333">
                <a:tc>
                  <a:txBody>
                    <a:bodyPr/>
                    <a:lstStyle/>
                    <a:p>
                      <a:pPr algn="l"/>
                      <a:r>
                        <a:rPr lang="en-US" altLang="zh-CN" sz="1400" dirty="0"/>
                        <a:t>2011</a:t>
                      </a:r>
                      <a:endParaRPr lang="zh-CN" altLang="en-US" sz="1400" dirty="0"/>
                    </a:p>
                  </a:txBody>
                  <a:tcPr/>
                </a:tc>
                <a:tc>
                  <a:txBody>
                    <a:bodyPr/>
                    <a:lstStyle/>
                    <a:p>
                      <a:pPr algn="l"/>
                      <a:r>
                        <a:rPr lang="zh-CN" altLang="en-US" sz="1200" kern="1200" dirty="0">
                          <a:solidFill>
                            <a:schemeClr val="dk1"/>
                          </a:solidFill>
                          <a:latin typeface="+mn-lt"/>
                          <a:ea typeface="+mn-ea"/>
                          <a:cs typeface="+mn-cs"/>
                        </a:rPr>
                        <a:t>王利</a:t>
                      </a:r>
                      <a:r>
                        <a:rPr lang="en-US" altLang="zh-CN" sz="1200" kern="1200" dirty="0">
                          <a:solidFill>
                            <a:schemeClr val="dk1"/>
                          </a:solidFill>
                          <a:latin typeface="+mn-lt"/>
                          <a:ea typeface="+mn-ea"/>
                          <a:cs typeface="+mn-cs"/>
                        </a:rPr>
                        <a:t>.</a:t>
                      </a:r>
                      <a:r>
                        <a:rPr lang="zh-CN" altLang="en-US" sz="1200" kern="1200" dirty="0">
                          <a:solidFill>
                            <a:schemeClr val="dk1"/>
                          </a:solidFill>
                          <a:latin typeface="+mn-lt"/>
                          <a:ea typeface="+mn-ea"/>
                          <a:cs typeface="+mn-cs"/>
                        </a:rPr>
                        <a:t>冷轧全流程生产计划与动态调度方法的研究与应用</a:t>
                      </a:r>
                      <a:r>
                        <a:rPr lang="en-US" altLang="zh-CN" sz="1200" kern="1200" dirty="0">
                          <a:solidFill>
                            <a:schemeClr val="dk1"/>
                          </a:solidFill>
                          <a:latin typeface="+mn-lt"/>
                          <a:ea typeface="+mn-ea"/>
                          <a:cs typeface="+mn-cs"/>
                        </a:rPr>
                        <a:t>[D].</a:t>
                      </a:r>
                      <a:r>
                        <a:rPr lang="zh-CN" altLang="en-US" sz="1200" kern="1200" dirty="0">
                          <a:solidFill>
                            <a:schemeClr val="dk1"/>
                          </a:solidFill>
                          <a:latin typeface="+mn-lt"/>
                          <a:ea typeface="+mn-ea"/>
                          <a:cs typeface="+mn-cs"/>
                        </a:rPr>
                        <a:t>大连理工大学</a:t>
                      </a:r>
                      <a:r>
                        <a:rPr lang="en-US" altLang="zh-CN" sz="1200" kern="1200" dirty="0">
                          <a:solidFill>
                            <a:schemeClr val="dk1"/>
                          </a:solidFill>
                          <a:latin typeface="+mn-lt"/>
                          <a:ea typeface="+mn-ea"/>
                          <a:cs typeface="+mn-cs"/>
                        </a:rPr>
                        <a:t>,2011.</a:t>
                      </a:r>
                    </a:p>
                  </a:txBody>
                  <a:tcPr/>
                </a:tc>
                <a:tc>
                  <a:txBody>
                    <a:bodyPr/>
                    <a:lstStyle/>
                    <a:p>
                      <a:pPr marL="0" marR="0" lvl="0" indent="0" algn="l" defTabSz="457128" rtl="0" eaLnBrk="1" fontAlgn="auto" latinLnBrk="0" hangingPunct="1">
                        <a:lnSpc>
                          <a:spcPct val="100000"/>
                        </a:lnSpc>
                        <a:spcBef>
                          <a:spcPts val="0"/>
                        </a:spcBef>
                        <a:spcAft>
                          <a:spcPts val="0"/>
                        </a:spcAft>
                        <a:buClrTx/>
                        <a:buSzTx/>
                        <a:buFontTx/>
                        <a:buNone/>
                        <a:tabLst/>
                        <a:defRPr/>
                      </a:pPr>
                      <a:r>
                        <a:rPr lang="zh-CN" altLang="zh-CN" sz="1200" kern="1200" dirty="0">
                          <a:solidFill>
                            <a:schemeClr val="dk1"/>
                          </a:solidFill>
                          <a:latin typeface="+mn-lt"/>
                          <a:ea typeface="+mn-ea"/>
                          <a:cs typeface="+mn-cs"/>
                        </a:rPr>
                        <a:t>根据定货合同的特点，利用待产合同的宽度、入口厚度、出口厚度与交货期数据建立子空间聚类模型，提出了带有交货期区间特征的子空间聚类方法完成合同组批。根据宝钢冷轧薄板厂机组分布关系，以冷轧机组为中心结点，考虑机组的生产能力和工艺规程，建立了针对准时交货、合理分配产能和降低在制品库存的全流程合同计划模型，利用分时蚁群算法，依据合同的交货期、在制品库存和产品的生产流向要求，实现合同生产排产和产能分配。</a:t>
                      </a:r>
                      <a:endParaRPr lang="zh-CN" altLang="en-US" sz="1200" dirty="0"/>
                    </a:p>
                  </a:txBody>
                  <a:tcPr/>
                </a:tc>
                <a:extLst>
                  <a:ext uri="{0D108BD9-81ED-4DB2-BD59-A6C34878D82A}">
                    <a16:rowId xmlns:a16="http://schemas.microsoft.com/office/drawing/2014/main" val="4195204791"/>
                  </a:ext>
                </a:extLst>
              </a:tr>
              <a:tr h="988333">
                <a:tc>
                  <a:txBody>
                    <a:bodyPr/>
                    <a:lstStyle/>
                    <a:p>
                      <a:pPr algn="l"/>
                      <a:r>
                        <a:rPr lang="en-US" altLang="zh-CN" sz="1400" dirty="0"/>
                        <a:t>2012</a:t>
                      </a:r>
                      <a:endParaRPr lang="zh-CN" altLang="en-US" sz="1400" dirty="0"/>
                    </a:p>
                  </a:txBody>
                  <a:tcPr/>
                </a:tc>
                <a:tc>
                  <a:txBody>
                    <a:bodyPr/>
                    <a:lstStyle/>
                    <a:p>
                      <a:pPr marL="0" marR="0" lvl="0" indent="0" algn="l" defTabSz="457128" rtl="0" eaLnBrk="1" fontAlgn="auto" latinLnBrk="0" hangingPunct="1">
                        <a:lnSpc>
                          <a:spcPct val="100000"/>
                        </a:lnSpc>
                        <a:spcBef>
                          <a:spcPts val="0"/>
                        </a:spcBef>
                        <a:spcAft>
                          <a:spcPts val="0"/>
                        </a:spcAft>
                        <a:buClrTx/>
                        <a:buSzTx/>
                        <a:buFontTx/>
                        <a:buNone/>
                        <a:tabLst/>
                        <a:defRPr/>
                      </a:pPr>
                      <a:r>
                        <a:rPr lang="en-US" altLang="zh-CN" sz="1200" dirty="0" err="1"/>
                        <a:t>Ramezanian</a:t>
                      </a:r>
                      <a:r>
                        <a:rPr lang="en-US" altLang="zh-CN" sz="1200" dirty="0"/>
                        <a:t> R, </a:t>
                      </a:r>
                      <a:r>
                        <a:rPr lang="en-US" altLang="zh-CN" sz="1200" dirty="0" err="1"/>
                        <a:t>Rahmani</a:t>
                      </a:r>
                      <a:r>
                        <a:rPr lang="en-US" altLang="zh-CN" sz="1200" dirty="0"/>
                        <a:t> D, </a:t>
                      </a:r>
                      <a:r>
                        <a:rPr lang="en-US" altLang="zh-CN" sz="1200" dirty="0" err="1"/>
                        <a:t>Barzinpour</a:t>
                      </a:r>
                      <a:r>
                        <a:rPr lang="en-US" altLang="zh-CN" sz="1200" dirty="0"/>
                        <a:t> F. An aggregate production planning model for two phase production systems: Solving with genetic algorithm and tabu search[J]. Expert systems with applications, 2012, 39(1): 1256-1263.</a:t>
                      </a:r>
                      <a:endParaRPr lang="zh-CN" altLang="en-US" sz="1200" dirty="0"/>
                    </a:p>
                    <a:p>
                      <a:pPr algn="l"/>
                      <a:endParaRPr lang="en-US" altLang="zh-CN" sz="1200" kern="1200" dirty="0">
                        <a:solidFill>
                          <a:schemeClr val="dk1"/>
                        </a:solidFill>
                        <a:latin typeface="+mn-lt"/>
                        <a:ea typeface="+mn-ea"/>
                        <a:cs typeface="+mn-cs"/>
                      </a:endParaRPr>
                    </a:p>
                  </a:txBody>
                  <a:tcPr/>
                </a:tc>
                <a:tc>
                  <a:txBody>
                    <a:bodyPr/>
                    <a:lstStyle/>
                    <a:p>
                      <a:pPr marL="0" marR="0" lvl="0" indent="0" algn="l" defTabSz="457128" rtl="0" eaLnBrk="1" fontAlgn="auto" latinLnBrk="0" hangingPunct="1">
                        <a:lnSpc>
                          <a:spcPct val="100000"/>
                        </a:lnSpc>
                        <a:spcBef>
                          <a:spcPts val="0"/>
                        </a:spcBef>
                        <a:spcAft>
                          <a:spcPts val="0"/>
                        </a:spcAft>
                        <a:buClrTx/>
                        <a:buSzTx/>
                        <a:buFontTx/>
                        <a:buNone/>
                        <a:tabLst/>
                        <a:defRPr/>
                      </a:pPr>
                      <a:r>
                        <a:rPr lang="zh-CN" altLang="en-US" sz="1200" dirty="0"/>
                        <a:t>聚焦于多期、多产品和多机器系统的生产计划，并包含设置决策。作者为一般的两阶段综合生产计划系统开发了一个混合整数线性规划（</a:t>
                      </a:r>
                      <a:r>
                        <a:rPr lang="en-US" altLang="zh-CN" sz="1200" dirty="0"/>
                        <a:t>MILP</a:t>
                      </a:r>
                      <a:r>
                        <a:rPr lang="zh-CN" altLang="en-US" sz="1200" dirty="0"/>
                        <a:t>）模型。由于综合生产计划属于</a:t>
                      </a:r>
                      <a:r>
                        <a:rPr lang="en-US" altLang="zh-CN" sz="1200" dirty="0"/>
                        <a:t>NP</a:t>
                      </a:r>
                      <a:r>
                        <a:rPr lang="zh-CN" altLang="en-US" sz="1200" dirty="0"/>
                        <a:t>难问题类别，作者实施了遗传算法和禁忌搜索算法来求解该问题。</a:t>
                      </a:r>
                    </a:p>
                    <a:p>
                      <a:pPr algn="l"/>
                      <a:endParaRPr lang="zh-CN" altLang="en-US" sz="1200" dirty="0"/>
                    </a:p>
                  </a:txBody>
                  <a:tcPr/>
                </a:tc>
                <a:extLst>
                  <a:ext uri="{0D108BD9-81ED-4DB2-BD59-A6C34878D82A}">
                    <a16:rowId xmlns:a16="http://schemas.microsoft.com/office/drawing/2014/main" val="2668558807"/>
                  </a:ext>
                </a:extLst>
              </a:tr>
            </a:tbl>
          </a:graphicData>
        </a:graphic>
      </p:graphicFrame>
    </p:spTree>
    <p:extLst>
      <p:ext uri="{BB962C8B-B14F-4D97-AF65-F5344CB8AC3E}">
        <p14:creationId xmlns:p14="http://schemas.microsoft.com/office/powerpoint/2010/main" val="543643231"/>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文献综述</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en-US" altLang="zh-CN"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VRPTW</a:t>
              </a:r>
              <a:endPar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aphicFrame>
        <p:nvGraphicFramePr>
          <p:cNvPr id="8" name="表格 2">
            <a:extLst>
              <a:ext uri="{FF2B5EF4-FFF2-40B4-BE49-F238E27FC236}">
                <a16:creationId xmlns:a16="http://schemas.microsoft.com/office/drawing/2014/main" id="{9C94DB65-75CC-48EA-B571-DAA070EB0995}"/>
              </a:ext>
            </a:extLst>
          </p:cNvPr>
          <p:cNvGraphicFramePr>
            <a:graphicFrameLocks noGrp="1"/>
          </p:cNvGraphicFramePr>
          <p:nvPr>
            <p:extLst>
              <p:ext uri="{D42A27DB-BD31-4B8C-83A1-F6EECF244321}">
                <p14:modId xmlns:p14="http://schemas.microsoft.com/office/powerpoint/2010/main" val="4019282207"/>
              </p:ext>
            </p:extLst>
          </p:nvPr>
        </p:nvGraphicFramePr>
        <p:xfrm>
          <a:off x="391508" y="1587716"/>
          <a:ext cx="11624214" cy="4986347"/>
        </p:xfrm>
        <a:graphic>
          <a:graphicData uri="http://schemas.openxmlformats.org/drawingml/2006/table">
            <a:tbl>
              <a:tblPr firstRow="1" bandRow="1">
                <a:tableStyleId>{5C22544A-7EE6-4342-B048-85BDC9FD1C3A}</a:tableStyleId>
              </a:tblPr>
              <a:tblGrid>
                <a:gridCol w="780001">
                  <a:extLst>
                    <a:ext uri="{9D8B030D-6E8A-4147-A177-3AD203B41FA5}">
                      <a16:colId xmlns:a16="http://schemas.microsoft.com/office/drawing/2014/main" val="3357548726"/>
                    </a:ext>
                  </a:extLst>
                </a:gridCol>
                <a:gridCol w="4264091">
                  <a:extLst>
                    <a:ext uri="{9D8B030D-6E8A-4147-A177-3AD203B41FA5}">
                      <a16:colId xmlns:a16="http://schemas.microsoft.com/office/drawing/2014/main" val="1798062280"/>
                    </a:ext>
                  </a:extLst>
                </a:gridCol>
                <a:gridCol w="6580122">
                  <a:extLst>
                    <a:ext uri="{9D8B030D-6E8A-4147-A177-3AD203B41FA5}">
                      <a16:colId xmlns:a16="http://schemas.microsoft.com/office/drawing/2014/main" val="2023886666"/>
                    </a:ext>
                  </a:extLst>
                </a:gridCol>
              </a:tblGrid>
              <a:tr h="414347">
                <a:tc>
                  <a:txBody>
                    <a:bodyPr/>
                    <a:lstStyle/>
                    <a:p>
                      <a:pPr algn="l"/>
                      <a:r>
                        <a:rPr lang="zh-CN" altLang="en-US" dirty="0"/>
                        <a:t>年份</a:t>
                      </a:r>
                    </a:p>
                  </a:txBody>
                  <a:tcPr/>
                </a:tc>
                <a:tc>
                  <a:txBody>
                    <a:bodyPr/>
                    <a:lstStyle/>
                    <a:p>
                      <a:pPr algn="ctr"/>
                      <a:r>
                        <a:rPr lang="zh-CN" altLang="en-US" dirty="0"/>
                        <a:t>文献</a:t>
                      </a:r>
                    </a:p>
                  </a:txBody>
                  <a:tcPr/>
                </a:tc>
                <a:tc>
                  <a:txBody>
                    <a:bodyPr/>
                    <a:lstStyle/>
                    <a:p>
                      <a:pPr algn="ctr"/>
                      <a:r>
                        <a:rPr lang="zh-CN" altLang="en-US" dirty="0"/>
                        <a:t>主要内容</a:t>
                      </a:r>
                    </a:p>
                  </a:txBody>
                  <a:tcPr/>
                </a:tc>
                <a:extLst>
                  <a:ext uri="{0D108BD9-81ED-4DB2-BD59-A6C34878D82A}">
                    <a16:rowId xmlns:a16="http://schemas.microsoft.com/office/drawing/2014/main" val="532093942"/>
                  </a:ext>
                </a:extLst>
              </a:tr>
              <a:tr h="538461">
                <a:tc>
                  <a:txBody>
                    <a:bodyPr/>
                    <a:lstStyle/>
                    <a:p>
                      <a:pPr algn="l"/>
                      <a:r>
                        <a:rPr lang="en-US" altLang="zh-CN" sz="1400" dirty="0"/>
                        <a:t>2024</a:t>
                      </a:r>
                      <a:endParaRPr lang="zh-CN" altLang="en-US" sz="1400" dirty="0"/>
                    </a:p>
                  </a:txBody>
                  <a:tcPr/>
                </a:tc>
                <a:tc>
                  <a:txBody>
                    <a:bodyPr/>
                    <a:lstStyle/>
                    <a:p>
                      <a:pPr algn="l"/>
                      <a:r>
                        <a:rPr lang="en-US" altLang="zh-CN" sz="1200" kern="1200" dirty="0">
                          <a:solidFill>
                            <a:schemeClr val="dk1"/>
                          </a:solidFill>
                          <a:latin typeface="+mn-lt"/>
                          <a:ea typeface="+mn-ea"/>
                          <a:cs typeface="+mn-cs"/>
                        </a:rPr>
                        <a:t>Li H, Qian B, Yu N, et al. A Branch-and-Price Heuristic Algorithm for Vehicle Routing Problem with Soft Time Windows[C]//International Conference on Intelligent Computing. Singapore: Springer Nature Singapore, 2024: 443-453.</a:t>
                      </a:r>
                    </a:p>
                  </a:txBody>
                  <a:tcPr/>
                </a:tc>
                <a:tc>
                  <a:txBody>
                    <a:bodyPr/>
                    <a:lstStyle/>
                    <a:p>
                      <a:r>
                        <a:rPr lang="zh-CN" altLang="en-US" sz="1200" dirty="0"/>
                        <a:t>针对以最小化总成本为目标的带软时间窗的车辆路径规划问题，提出了一种基于分支定价的启发式算法。首先采用贪婪规则启发式构造初始列，然后设计列生成算法解决子定价问题，此外，在</a:t>
                      </a:r>
                      <a:r>
                        <a:rPr lang="en-US" altLang="zh-CN" sz="1200" dirty="0"/>
                        <a:t>LP</a:t>
                      </a:r>
                      <a:r>
                        <a:rPr lang="zh-CN" altLang="en-US" sz="1200" dirty="0"/>
                        <a:t>解为分数解的情况下，引入分支方案。</a:t>
                      </a:r>
                    </a:p>
                  </a:txBody>
                  <a:tcPr/>
                </a:tc>
                <a:extLst>
                  <a:ext uri="{0D108BD9-81ED-4DB2-BD59-A6C34878D82A}">
                    <a16:rowId xmlns:a16="http://schemas.microsoft.com/office/drawing/2014/main" val="801746596"/>
                  </a:ext>
                </a:extLst>
              </a:tr>
              <a:tr h="538461">
                <a:tc>
                  <a:txBody>
                    <a:bodyPr/>
                    <a:lstStyle/>
                    <a:p>
                      <a:pPr algn="l"/>
                      <a:r>
                        <a:rPr lang="en-US" altLang="zh-CN" sz="1400" dirty="0"/>
                        <a:t>2022</a:t>
                      </a:r>
                      <a:endParaRPr lang="zh-CN" altLang="en-US" sz="1400" dirty="0"/>
                    </a:p>
                  </a:txBody>
                  <a:tcPr/>
                </a:tc>
                <a:tc>
                  <a:txBody>
                    <a:bodyPr/>
                    <a:lstStyle/>
                    <a:p>
                      <a:pPr algn="l"/>
                      <a:r>
                        <a:rPr lang="en-US" altLang="zh-CN" sz="1200" kern="1200" dirty="0">
                          <a:solidFill>
                            <a:schemeClr val="dk1"/>
                          </a:solidFill>
                          <a:latin typeface="+mn-lt"/>
                          <a:ea typeface="+mn-ea"/>
                          <a:cs typeface="+mn-cs"/>
                        </a:rPr>
                        <a:t>Yu N, Qian B, Hu R, et al. Solving open vehicle problem with time window by hybrid column generation algorithm[J]. Journal of Systems Engineering and Electronics, 2022, 33(4): 997-1009.</a:t>
                      </a:r>
                    </a:p>
                  </a:txBody>
                  <a:tcPr/>
                </a:tc>
                <a:tc>
                  <a:txBody>
                    <a:bodyPr/>
                    <a:lstStyle/>
                    <a:p>
                      <a:r>
                        <a:rPr lang="zh-CN" altLang="en-US" sz="1200" dirty="0"/>
                        <a:t>研究了带时间窗得到开放式车辆路径规划问题，即在配送完任务之后不需要返回仓库。优化目标是总距离最小，提出了一种混合列生成算法，并嵌入了精确算法和元气法师方法，结果表明，提出的算法速度更快，可以在合理的时间内获得</a:t>
                      </a:r>
                      <a:r>
                        <a:rPr lang="en-US" altLang="zh-CN" sz="1200" dirty="0"/>
                        <a:t>100</a:t>
                      </a:r>
                      <a:r>
                        <a:rPr lang="zh-CN" altLang="en-US" sz="1200" dirty="0"/>
                        <a:t>个客户问题的近似最优解。</a:t>
                      </a:r>
                    </a:p>
                  </a:txBody>
                  <a:tcPr/>
                </a:tc>
                <a:extLst>
                  <a:ext uri="{0D108BD9-81ED-4DB2-BD59-A6C34878D82A}">
                    <a16:rowId xmlns:a16="http://schemas.microsoft.com/office/drawing/2014/main" val="2691038615"/>
                  </a:ext>
                </a:extLst>
              </a:tr>
              <a:tr h="680158">
                <a:tc>
                  <a:txBody>
                    <a:bodyPr/>
                    <a:lstStyle/>
                    <a:p>
                      <a:pPr algn="l"/>
                      <a:r>
                        <a:rPr lang="en-US" altLang="zh-CN" sz="1400" dirty="0"/>
                        <a:t>2024</a:t>
                      </a:r>
                      <a:endParaRPr lang="zh-CN" altLang="en-US" sz="1400" dirty="0"/>
                    </a:p>
                  </a:txBody>
                  <a:tcPr/>
                </a:tc>
                <a:tc>
                  <a:txBody>
                    <a:bodyPr/>
                    <a:lstStyle/>
                    <a:p>
                      <a:pPr algn="l"/>
                      <a:r>
                        <a:rPr lang="en-US" altLang="zh-CN" sz="1200" kern="1200" dirty="0">
                          <a:solidFill>
                            <a:schemeClr val="dk1"/>
                          </a:solidFill>
                          <a:latin typeface="+mn-lt"/>
                          <a:ea typeface="+mn-ea"/>
                          <a:cs typeface="+mn-cs"/>
                        </a:rPr>
                        <a:t>Yue B, Yang J, Ma J, et al. An improved sequential insertion algorithm and tabu search to vehicle routing problem with time windows[J]. RAIRO-Operations Research, 2024, 58(2): 1979-1999.</a:t>
                      </a:r>
                    </a:p>
                  </a:txBody>
                  <a:tcPr/>
                </a:tc>
                <a:tc>
                  <a:txBody>
                    <a:bodyPr/>
                    <a:lstStyle/>
                    <a:p>
                      <a:r>
                        <a:rPr lang="zh-CN" altLang="en-US" sz="1200" dirty="0"/>
                        <a:t>提出了一种改进的顺序初始化算法，以在较少的计算时间内构造高质量的可行初始解。利用可变邻域搜索和禁忌搜索，进一步优化算法初始解。</a:t>
                      </a:r>
                    </a:p>
                  </a:txBody>
                  <a:tcPr/>
                </a:tc>
                <a:extLst>
                  <a:ext uri="{0D108BD9-81ED-4DB2-BD59-A6C34878D82A}">
                    <a16:rowId xmlns:a16="http://schemas.microsoft.com/office/drawing/2014/main" val="4032317269"/>
                  </a:ext>
                </a:extLst>
              </a:tr>
              <a:tr h="538461">
                <a:tc>
                  <a:txBody>
                    <a:bodyPr/>
                    <a:lstStyle/>
                    <a:p>
                      <a:pPr algn="l"/>
                      <a:r>
                        <a:rPr lang="en-US" altLang="zh-CN" sz="1400" dirty="0"/>
                        <a:t>2024</a:t>
                      </a:r>
                      <a:endParaRPr lang="zh-CN" altLang="en-US" sz="1400" dirty="0"/>
                    </a:p>
                  </a:txBody>
                  <a:tcPr/>
                </a:tc>
                <a:tc>
                  <a:txBody>
                    <a:bodyPr/>
                    <a:lstStyle/>
                    <a:p>
                      <a:pPr algn="l"/>
                      <a:r>
                        <a:rPr lang="en-US" altLang="zh-CN" sz="1200" kern="1200" dirty="0" err="1">
                          <a:solidFill>
                            <a:schemeClr val="dk1"/>
                          </a:solidFill>
                          <a:latin typeface="+mn-lt"/>
                          <a:ea typeface="+mn-ea"/>
                          <a:cs typeface="+mn-cs"/>
                        </a:rPr>
                        <a:t>Maroof</a:t>
                      </a:r>
                      <a:r>
                        <a:rPr lang="en-US" altLang="zh-CN" sz="1200" kern="1200" dirty="0">
                          <a:solidFill>
                            <a:schemeClr val="dk1"/>
                          </a:solidFill>
                          <a:latin typeface="+mn-lt"/>
                          <a:ea typeface="+mn-ea"/>
                          <a:cs typeface="+mn-cs"/>
                        </a:rPr>
                        <a:t> A, </a:t>
                      </a:r>
                      <a:r>
                        <a:rPr lang="en-US" altLang="zh-CN" sz="1200" kern="1200" dirty="0" err="1">
                          <a:solidFill>
                            <a:schemeClr val="dk1"/>
                          </a:solidFill>
                          <a:latin typeface="+mn-lt"/>
                          <a:ea typeface="+mn-ea"/>
                          <a:cs typeface="+mn-cs"/>
                        </a:rPr>
                        <a:t>Ayvaz</a:t>
                      </a:r>
                      <a:r>
                        <a:rPr lang="en-US" altLang="zh-CN" sz="1200" kern="1200" dirty="0">
                          <a:solidFill>
                            <a:schemeClr val="dk1"/>
                          </a:solidFill>
                          <a:latin typeface="+mn-lt"/>
                          <a:ea typeface="+mn-ea"/>
                          <a:cs typeface="+mn-cs"/>
                        </a:rPr>
                        <a:t> B, Naeem K. Logistics optimization using hybrid genetic algorithm (</a:t>
                      </a:r>
                      <a:r>
                        <a:rPr lang="en-US" altLang="zh-CN" sz="1200" kern="1200" dirty="0" err="1">
                          <a:solidFill>
                            <a:schemeClr val="dk1"/>
                          </a:solidFill>
                          <a:latin typeface="+mn-lt"/>
                          <a:ea typeface="+mn-ea"/>
                          <a:cs typeface="+mn-cs"/>
                        </a:rPr>
                        <a:t>hga</a:t>
                      </a:r>
                      <a:r>
                        <a:rPr lang="en-US" altLang="zh-CN" sz="1200" kern="1200" dirty="0">
                          <a:solidFill>
                            <a:schemeClr val="dk1"/>
                          </a:solidFill>
                          <a:latin typeface="+mn-lt"/>
                          <a:ea typeface="+mn-ea"/>
                          <a:cs typeface="+mn-cs"/>
                        </a:rPr>
                        <a:t>): a solution to the vehicle routing problem with time windows (</a:t>
                      </a:r>
                      <a:r>
                        <a:rPr lang="en-US" altLang="zh-CN" sz="1200" kern="1200" dirty="0" err="1">
                          <a:solidFill>
                            <a:schemeClr val="dk1"/>
                          </a:solidFill>
                          <a:latin typeface="+mn-lt"/>
                          <a:ea typeface="+mn-ea"/>
                          <a:cs typeface="+mn-cs"/>
                        </a:rPr>
                        <a:t>vrptw</a:t>
                      </a:r>
                      <a:r>
                        <a:rPr lang="en-US" altLang="zh-CN" sz="1200" kern="1200" dirty="0">
                          <a:solidFill>
                            <a:schemeClr val="dk1"/>
                          </a:solidFill>
                          <a:latin typeface="+mn-lt"/>
                          <a:ea typeface="+mn-ea"/>
                          <a:cs typeface="+mn-cs"/>
                        </a:rPr>
                        <a:t>)[J]. IEEE Access, 2024.</a:t>
                      </a:r>
                    </a:p>
                  </a:txBody>
                  <a:tcPr/>
                </a:tc>
                <a:tc>
                  <a:txBody>
                    <a:bodyPr/>
                    <a:lstStyle/>
                    <a:p>
                      <a:r>
                        <a:rPr lang="zh-CN" altLang="en-US" sz="1200" dirty="0"/>
                        <a:t>提出了一种混合遗传算法</a:t>
                      </a:r>
                      <a:r>
                        <a:rPr lang="en-US" altLang="zh-CN" sz="1200" dirty="0"/>
                        <a:t>-</a:t>
                      </a:r>
                      <a:r>
                        <a:rPr lang="zh-CN" altLang="en-US" sz="1200" dirty="0"/>
                        <a:t>所罗门插入启发式（</a:t>
                      </a:r>
                      <a:r>
                        <a:rPr lang="en-US" altLang="zh-CN" sz="1200" dirty="0"/>
                        <a:t>HGA-SIH</a:t>
                      </a:r>
                      <a:r>
                        <a:rPr lang="zh-CN" altLang="en-US" sz="1200" dirty="0"/>
                        <a:t>）求解</a:t>
                      </a:r>
                      <a:r>
                        <a:rPr lang="en-US" altLang="zh-CN" sz="1200" dirty="0"/>
                        <a:t>VRPTW</a:t>
                      </a:r>
                      <a:r>
                        <a:rPr lang="zh-CN" altLang="en-US" sz="1200" dirty="0"/>
                        <a:t>问题，在</a:t>
                      </a:r>
                      <a:r>
                        <a:rPr lang="en-US" altLang="zh-CN" sz="1200" dirty="0"/>
                        <a:t>11</a:t>
                      </a:r>
                      <a:r>
                        <a:rPr lang="zh-CN" altLang="en-US" sz="1200" dirty="0"/>
                        <a:t>个实例中达到了已知最佳解（</a:t>
                      </a:r>
                      <a:r>
                        <a:rPr lang="en-US" altLang="zh-CN" sz="1200" dirty="0"/>
                        <a:t>BKS</a:t>
                      </a:r>
                      <a:r>
                        <a:rPr lang="zh-CN" altLang="en-US" sz="1200" dirty="0"/>
                        <a:t>），并在一个实例中提升了</a:t>
                      </a:r>
                      <a:r>
                        <a:rPr lang="en-US" altLang="zh-CN" sz="1200" dirty="0"/>
                        <a:t>BKS</a:t>
                      </a:r>
                      <a:r>
                        <a:rPr lang="zh-CN" altLang="en-US" sz="1200" dirty="0"/>
                        <a:t>解。</a:t>
                      </a:r>
                    </a:p>
                  </a:txBody>
                  <a:tcPr/>
                </a:tc>
                <a:extLst>
                  <a:ext uri="{0D108BD9-81ED-4DB2-BD59-A6C34878D82A}">
                    <a16:rowId xmlns:a16="http://schemas.microsoft.com/office/drawing/2014/main" val="690621848"/>
                  </a:ext>
                </a:extLst>
              </a:tr>
              <a:tr h="538461">
                <a:tc>
                  <a:txBody>
                    <a:bodyPr/>
                    <a:lstStyle/>
                    <a:p>
                      <a:pPr algn="l"/>
                      <a:r>
                        <a:rPr lang="en-US" altLang="zh-CN" sz="1400" dirty="0"/>
                        <a:t>2023</a:t>
                      </a:r>
                      <a:endParaRPr lang="zh-CN" altLang="en-US" sz="1400" dirty="0"/>
                    </a:p>
                  </a:txBody>
                  <a:tcPr/>
                </a:tc>
                <a:tc>
                  <a:txBody>
                    <a:bodyPr/>
                    <a:lstStyle/>
                    <a:p>
                      <a:pPr algn="l"/>
                      <a:r>
                        <a:rPr lang="en-US" altLang="zh-CN" sz="1200" kern="1200" dirty="0">
                          <a:solidFill>
                            <a:schemeClr val="dk1"/>
                          </a:solidFill>
                          <a:latin typeface="+mn-lt"/>
                          <a:ea typeface="+mn-ea"/>
                          <a:cs typeface="+mn-cs"/>
                        </a:rPr>
                        <a:t>Mukherjee P, Dey S. Efficient Vehicle Routing Problem: A Machine Learning and Evolutionary Computation Approach[C]//Proceedings of the Companion Conference on Genetic and Evolutionary Computation. 2023: 3-4.</a:t>
                      </a:r>
                    </a:p>
                  </a:txBody>
                  <a:tcPr/>
                </a:tc>
                <a:tc>
                  <a:txBody>
                    <a:bodyPr/>
                    <a:lstStyle/>
                    <a:p>
                      <a:r>
                        <a:rPr lang="zh-CN" altLang="en-US" sz="1200" dirty="0"/>
                        <a:t>提出一种机器学习模型，该模型利用</a:t>
                      </a:r>
                      <a:r>
                        <a:rPr lang="en-US" altLang="zh-CN" sz="1200" dirty="0"/>
                        <a:t>VRP</a:t>
                      </a:r>
                      <a:r>
                        <a:rPr lang="zh-CN" altLang="en-US" sz="1200" dirty="0"/>
                        <a:t>的图形特性来设计和改进计算方法，提高了</a:t>
                      </a:r>
                      <a:r>
                        <a:rPr lang="en-US" altLang="zh-CN" sz="1200" dirty="0"/>
                        <a:t>VRPTW</a:t>
                      </a:r>
                      <a:r>
                        <a:rPr lang="zh-CN" altLang="en-US" sz="1200" dirty="0"/>
                        <a:t>问题的求解效率。</a:t>
                      </a:r>
                    </a:p>
                  </a:txBody>
                  <a:tcPr/>
                </a:tc>
                <a:extLst>
                  <a:ext uri="{0D108BD9-81ED-4DB2-BD59-A6C34878D82A}">
                    <a16:rowId xmlns:a16="http://schemas.microsoft.com/office/drawing/2014/main" val="2665656520"/>
                  </a:ext>
                </a:extLst>
              </a:tr>
              <a:tr h="538461">
                <a:tc>
                  <a:txBody>
                    <a:bodyPr/>
                    <a:lstStyle/>
                    <a:p>
                      <a:pPr algn="l"/>
                      <a:r>
                        <a:rPr lang="en-US" altLang="zh-CN" sz="1400" dirty="0"/>
                        <a:t>2023</a:t>
                      </a:r>
                      <a:endParaRPr lang="zh-CN" altLang="en-US" sz="1400" dirty="0"/>
                    </a:p>
                  </a:txBody>
                  <a:tcPr/>
                </a:tc>
                <a:tc>
                  <a:txBody>
                    <a:bodyPr/>
                    <a:lstStyle/>
                    <a:p>
                      <a:pPr algn="l"/>
                      <a:r>
                        <a:rPr lang="en-US" altLang="zh-CN" sz="1200" kern="1200" dirty="0">
                          <a:solidFill>
                            <a:schemeClr val="dk1"/>
                          </a:solidFill>
                          <a:latin typeface="+mn-lt"/>
                          <a:ea typeface="+mn-ea"/>
                          <a:cs typeface="+mn-cs"/>
                        </a:rPr>
                        <a:t>Frey C M </a:t>
                      </a:r>
                      <a:r>
                        <a:rPr lang="en-US" altLang="zh-CN" sz="1200" kern="1200" dirty="0" err="1">
                          <a:solidFill>
                            <a:schemeClr val="dk1"/>
                          </a:solidFill>
                          <a:latin typeface="+mn-lt"/>
                          <a:ea typeface="+mn-ea"/>
                          <a:cs typeface="+mn-cs"/>
                        </a:rPr>
                        <a:t>M</a:t>
                      </a:r>
                      <a:r>
                        <a:rPr lang="en-US" altLang="zh-CN" sz="1200" kern="1200" dirty="0">
                          <a:solidFill>
                            <a:schemeClr val="dk1"/>
                          </a:solidFill>
                          <a:latin typeface="+mn-lt"/>
                          <a:ea typeface="+mn-ea"/>
                          <a:cs typeface="+mn-cs"/>
                        </a:rPr>
                        <a:t>, </a:t>
                      </a:r>
                      <a:r>
                        <a:rPr lang="en-US" altLang="zh-CN" sz="1200" kern="1200" dirty="0" err="1">
                          <a:solidFill>
                            <a:schemeClr val="dk1"/>
                          </a:solidFill>
                          <a:latin typeface="+mn-lt"/>
                          <a:ea typeface="+mn-ea"/>
                          <a:cs typeface="+mn-cs"/>
                        </a:rPr>
                        <a:t>Jungwirth</a:t>
                      </a:r>
                      <a:r>
                        <a:rPr lang="en-US" altLang="zh-CN" sz="1200" kern="1200" dirty="0">
                          <a:solidFill>
                            <a:schemeClr val="dk1"/>
                          </a:solidFill>
                          <a:latin typeface="+mn-lt"/>
                          <a:ea typeface="+mn-ea"/>
                          <a:cs typeface="+mn-cs"/>
                        </a:rPr>
                        <a:t> A, Frey M, et al. The vehicle routing problem with time windows and flexible delivery locations[J]. European Journal of Operational Research, 2023, 308(3): 1142-1159.</a:t>
                      </a:r>
                    </a:p>
                  </a:txBody>
                  <a:tcPr/>
                </a:tc>
                <a:tc>
                  <a:txBody>
                    <a:bodyPr/>
                    <a:lstStyle/>
                    <a:p>
                      <a:r>
                        <a:rPr lang="zh-CN" altLang="en-US" sz="1200" dirty="0"/>
                        <a:t>提出了一种</a:t>
                      </a:r>
                      <a:r>
                        <a:rPr lang="en-US" altLang="zh-CN" sz="1200" dirty="0"/>
                        <a:t>VRP</a:t>
                      </a:r>
                      <a:r>
                        <a:rPr lang="zh-CN" altLang="en-US" sz="1200" dirty="0"/>
                        <a:t>问题新变体：具有时间窗和灵活交付位置的车辆路径问题 </a:t>
                      </a:r>
                      <a:r>
                        <a:rPr lang="en-US" altLang="zh-CN" sz="1200" dirty="0"/>
                        <a:t>(VRPTW-FL)</a:t>
                      </a:r>
                      <a:r>
                        <a:rPr lang="zh-CN" altLang="en-US" sz="1200" dirty="0"/>
                        <a:t>，即每个客户的位置可以从一组潜在位置中选择，每个位置具有一定的容量限制。作者提出了一个数学模型和一个特殊的混合自适应大邻域搜索算法，很好的求解了该问题。</a:t>
                      </a:r>
                    </a:p>
                  </a:txBody>
                  <a:tcPr/>
                </a:tc>
                <a:extLst>
                  <a:ext uri="{0D108BD9-81ED-4DB2-BD59-A6C34878D82A}">
                    <a16:rowId xmlns:a16="http://schemas.microsoft.com/office/drawing/2014/main" val="3070954860"/>
                  </a:ext>
                </a:extLst>
              </a:tr>
            </a:tbl>
          </a:graphicData>
        </a:graphic>
      </p:graphicFrame>
    </p:spTree>
    <p:extLst>
      <p:ext uri="{BB962C8B-B14F-4D97-AF65-F5344CB8AC3E}">
        <p14:creationId xmlns:p14="http://schemas.microsoft.com/office/powerpoint/2010/main" val="1376681823"/>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202DCBA-8993-48BB-A72F-5DDF3B7081DB}"/>
              </a:ext>
            </a:extLst>
          </p:cNvPr>
          <p:cNvGrpSpPr/>
          <p:nvPr/>
        </p:nvGrpSpPr>
        <p:grpSpPr>
          <a:xfrm>
            <a:off x="12429" y="78800"/>
            <a:ext cx="5181602" cy="523220"/>
            <a:chOff x="-2" y="1024232"/>
            <a:chExt cx="6096002" cy="523220"/>
          </a:xfrm>
        </p:grpSpPr>
        <p:sp>
          <p:nvSpPr>
            <p:cNvPr id="3" name="矩形: 圆顶角 2">
              <a:extLst>
                <a:ext uri="{FF2B5EF4-FFF2-40B4-BE49-F238E27FC236}">
                  <a16:creationId xmlns:a16="http://schemas.microsoft.com/office/drawing/2014/main" id="{A68EF1F3-4FE1-4FC8-9BE4-1A833E2091F5}"/>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文本框 3">
              <a:extLst>
                <a:ext uri="{FF2B5EF4-FFF2-40B4-BE49-F238E27FC236}">
                  <a16:creationId xmlns:a16="http://schemas.microsoft.com/office/drawing/2014/main" id="{C35FD364-9AF5-470C-864A-F01634503267}"/>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文献综述</a:t>
              </a:r>
            </a:p>
          </p:txBody>
        </p:sp>
      </p:grpSp>
      <p:grpSp>
        <p:nvGrpSpPr>
          <p:cNvPr id="5" name="组合 4">
            <a:extLst>
              <a:ext uri="{FF2B5EF4-FFF2-40B4-BE49-F238E27FC236}">
                <a16:creationId xmlns:a16="http://schemas.microsoft.com/office/drawing/2014/main" id="{0AAF51CD-BD2C-493A-97D3-3C47B618A285}"/>
              </a:ext>
            </a:extLst>
          </p:cNvPr>
          <p:cNvGrpSpPr/>
          <p:nvPr/>
        </p:nvGrpSpPr>
        <p:grpSpPr>
          <a:xfrm>
            <a:off x="155298" y="706322"/>
            <a:ext cx="5958850" cy="581057"/>
            <a:chOff x="337175" y="1658838"/>
            <a:chExt cx="5958850" cy="581057"/>
          </a:xfrm>
        </p:grpSpPr>
        <p:sp>
          <p:nvSpPr>
            <p:cNvPr id="6" name="文本框 5">
              <a:extLst>
                <a:ext uri="{FF2B5EF4-FFF2-40B4-BE49-F238E27FC236}">
                  <a16:creationId xmlns:a16="http://schemas.microsoft.com/office/drawing/2014/main" id="{47FBF3A9-22D4-456A-8ECA-7BEA3ED4CB8F}"/>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炼钢</a:t>
              </a:r>
              <a:r>
                <a:rPr kumimoji="1" lang="en-US" altLang="zh-CN"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连铸</a:t>
              </a:r>
              <a:r>
                <a:rPr kumimoji="1" lang="en-US" altLang="zh-CN"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热轧一体化研究</a:t>
              </a:r>
            </a:p>
          </p:txBody>
        </p:sp>
        <p:sp>
          <p:nvSpPr>
            <p:cNvPr id="7" name="等腰三角形 6">
              <a:extLst>
                <a:ext uri="{FF2B5EF4-FFF2-40B4-BE49-F238E27FC236}">
                  <a16:creationId xmlns:a16="http://schemas.microsoft.com/office/drawing/2014/main" id="{52F8684B-500E-4645-8064-A964C3EF47C1}"/>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8" name="文本框 7">
            <a:extLst>
              <a:ext uri="{FF2B5EF4-FFF2-40B4-BE49-F238E27FC236}">
                <a16:creationId xmlns:a16="http://schemas.microsoft.com/office/drawing/2014/main" id="{C74C395F-2BC7-42BE-BFD1-37DF9BF974A3}"/>
              </a:ext>
            </a:extLst>
          </p:cNvPr>
          <p:cNvSpPr txBox="1"/>
          <p:nvPr/>
        </p:nvSpPr>
        <p:spPr>
          <a:xfrm>
            <a:off x="270559" y="1338900"/>
            <a:ext cx="11687175" cy="1135054"/>
          </a:xfrm>
          <a:prstGeom prst="rect">
            <a:avLst/>
          </a:prstGeom>
          <a:noFill/>
        </p:spPr>
        <p:txBody>
          <a:bodyPr wrap="square">
            <a:spAutoFit/>
          </a:bodyPr>
          <a:lstStyle/>
          <a:p>
            <a:pPr indent="457200">
              <a:lnSpc>
                <a:spcPct val="150000"/>
              </a:lnSpc>
            </a:pPr>
            <a:r>
              <a:rPr lang="zh-CN" altLang="en-US" dirty="0">
                <a:solidFill>
                  <a:schemeClr val="bg1"/>
                </a:solidFill>
                <a:latin typeface="微软雅黑" panose="020B0503020204020204" pitchFamily="34" charset="-122"/>
                <a:ea typeface="微软雅黑" panose="020B0503020204020204" pitchFamily="34" charset="-122"/>
              </a:rPr>
              <a:t>多考虑炼钢</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连铸计划编排、热轧计划编排和炼铸轧一体化问题，多以提高热装率为目标。</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4426A975-E301-44E5-944B-33F60ECB0549}"/>
              </a:ext>
            </a:extLst>
          </p:cNvPr>
          <p:cNvGrpSpPr/>
          <p:nvPr/>
        </p:nvGrpSpPr>
        <p:grpSpPr>
          <a:xfrm>
            <a:off x="155298" y="2561364"/>
            <a:ext cx="5958850" cy="581057"/>
            <a:chOff x="337175" y="1658838"/>
            <a:chExt cx="5958850" cy="581057"/>
          </a:xfrm>
        </p:grpSpPr>
        <p:sp>
          <p:nvSpPr>
            <p:cNvPr id="10" name="文本框 9">
              <a:extLst>
                <a:ext uri="{FF2B5EF4-FFF2-40B4-BE49-F238E27FC236}">
                  <a16:creationId xmlns:a16="http://schemas.microsoft.com/office/drawing/2014/main" id="{45BE8DC6-1762-4F5A-BF32-DE1AAB2C25A9}"/>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冷轧一体化研究</a:t>
              </a:r>
            </a:p>
          </p:txBody>
        </p:sp>
        <p:sp>
          <p:nvSpPr>
            <p:cNvPr id="11" name="等腰三角形 10">
              <a:extLst>
                <a:ext uri="{FF2B5EF4-FFF2-40B4-BE49-F238E27FC236}">
                  <a16:creationId xmlns:a16="http://schemas.microsoft.com/office/drawing/2014/main" id="{08E48D9C-A0B4-4DBE-A9FB-3E80616473D5}"/>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12" name="文本框 11">
            <a:extLst>
              <a:ext uri="{FF2B5EF4-FFF2-40B4-BE49-F238E27FC236}">
                <a16:creationId xmlns:a16="http://schemas.microsoft.com/office/drawing/2014/main" id="{6777F471-5323-4D7F-91EA-36712B933163}"/>
              </a:ext>
            </a:extLst>
          </p:cNvPr>
          <p:cNvSpPr txBox="1"/>
          <p:nvPr/>
        </p:nvSpPr>
        <p:spPr>
          <a:xfrm>
            <a:off x="97891" y="3181614"/>
            <a:ext cx="11687175" cy="1689052"/>
          </a:xfrm>
          <a:prstGeom prst="rect">
            <a:avLst/>
          </a:prstGeom>
          <a:noFill/>
        </p:spPr>
        <p:txBody>
          <a:bodyPr wrap="square">
            <a:spAutoFit/>
          </a:bodyPr>
          <a:lstStyle/>
          <a:p>
            <a:pPr indent="457200">
              <a:lnSpc>
                <a:spcPct val="150000"/>
              </a:lnSpc>
            </a:pPr>
            <a:r>
              <a:rPr lang="zh-CN" altLang="en-US" dirty="0">
                <a:solidFill>
                  <a:schemeClr val="bg1"/>
                </a:solidFill>
                <a:latin typeface="微软雅黑" panose="020B0503020204020204" pitchFamily="34" charset="-122"/>
                <a:ea typeface="微软雅黑" panose="020B0503020204020204" pitchFamily="34" charset="-122"/>
              </a:rPr>
              <a:t>与热轧生产过程相比，冷轧生产过程产线更长，中间库更多，生产计划与调度更复杂。现有的冷轧一体化调度只考虑了</a:t>
            </a:r>
            <a:r>
              <a:rPr lang="zh-CN" altLang="en-US" b="1" dirty="0">
                <a:solidFill>
                  <a:srgbClr val="FF0000"/>
                </a:solidFill>
                <a:latin typeface="微软雅黑" panose="020B0503020204020204" pitchFamily="34" charset="-122"/>
                <a:ea typeface="微软雅黑" panose="020B0503020204020204" pitchFamily="34" charset="-122"/>
              </a:rPr>
              <a:t>合同交期</a:t>
            </a:r>
            <a:r>
              <a:rPr lang="zh-CN" altLang="en-US" dirty="0">
                <a:solidFill>
                  <a:schemeClr val="bg1"/>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工艺约束</a:t>
            </a:r>
            <a:r>
              <a:rPr lang="zh-CN" altLang="en-US" dirty="0">
                <a:solidFill>
                  <a:schemeClr val="bg1"/>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库存约束、物料分配</a:t>
            </a:r>
            <a:r>
              <a:rPr lang="zh-CN" altLang="en-US" dirty="0">
                <a:solidFill>
                  <a:schemeClr val="bg1"/>
                </a:solidFill>
                <a:latin typeface="微软雅黑" panose="020B0503020204020204" pitchFamily="34" charset="-122"/>
                <a:ea typeface="微软雅黑" panose="020B0503020204020204" pitchFamily="34" charset="-122"/>
              </a:rPr>
              <a:t>中的一个或几个特点，难以在工业生产过程中应用。</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06AFD31D-B32D-4062-9F98-1360443E1EEA}"/>
              </a:ext>
            </a:extLst>
          </p:cNvPr>
          <p:cNvGrpSpPr/>
          <p:nvPr/>
        </p:nvGrpSpPr>
        <p:grpSpPr>
          <a:xfrm>
            <a:off x="155298" y="4990087"/>
            <a:ext cx="5958850" cy="581057"/>
            <a:chOff x="337175" y="1658838"/>
            <a:chExt cx="5958850" cy="581057"/>
          </a:xfrm>
        </p:grpSpPr>
        <p:sp>
          <p:nvSpPr>
            <p:cNvPr id="14" name="文本框 13">
              <a:extLst>
                <a:ext uri="{FF2B5EF4-FFF2-40B4-BE49-F238E27FC236}">
                  <a16:creationId xmlns:a16="http://schemas.microsoft.com/office/drawing/2014/main" id="{ED74104E-B781-4787-A008-1CEDAC98950B}"/>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en-US" altLang="zh-CN"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VRPTW</a:t>
              </a:r>
              <a:endPar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5" name="等腰三角形 14">
              <a:extLst>
                <a:ext uri="{FF2B5EF4-FFF2-40B4-BE49-F238E27FC236}">
                  <a16:creationId xmlns:a16="http://schemas.microsoft.com/office/drawing/2014/main" id="{8D006B62-835F-4D40-B671-8AA57B3730FA}"/>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16" name="文本框 15">
            <a:extLst>
              <a:ext uri="{FF2B5EF4-FFF2-40B4-BE49-F238E27FC236}">
                <a16:creationId xmlns:a16="http://schemas.microsoft.com/office/drawing/2014/main" id="{C5A71BED-3A6E-4305-AA61-228D1BAF4079}"/>
              </a:ext>
            </a:extLst>
          </p:cNvPr>
          <p:cNvSpPr txBox="1"/>
          <p:nvPr/>
        </p:nvSpPr>
        <p:spPr>
          <a:xfrm>
            <a:off x="240760" y="5571144"/>
            <a:ext cx="11687175" cy="581057"/>
          </a:xfrm>
          <a:prstGeom prst="rect">
            <a:avLst/>
          </a:prstGeom>
          <a:noFill/>
        </p:spPr>
        <p:txBody>
          <a:bodyPr wrap="square">
            <a:spAutoFit/>
          </a:bodyPr>
          <a:lstStyle/>
          <a:p>
            <a:pPr indent="457200">
              <a:lnSpc>
                <a:spcPct val="150000"/>
              </a:lnSpc>
            </a:pPr>
            <a:r>
              <a:rPr lang="zh-CN" altLang="en-US" dirty="0">
                <a:solidFill>
                  <a:schemeClr val="bg1"/>
                </a:solidFill>
                <a:latin typeface="微软雅黑" panose="020B0503020204020204" pitchFamily="34" charset="-122"/>
                <a:ea typeface="微软雅黑" panose="020B0503020204020204" pitchFamily="34" charset="-122"/>
              </a:rPr>
              <a:t>分支定价、列生成、插入启发式、禁忌搜索、自适应大邻域搜索和机器学习等</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85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6000"/>
            <a:lum/>
          </a:blip>
          <a:srcRect/>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DACF17A-70B8-4642-B620-C35A145F5630}"/>
              </a:ext>
            </a:extLst>
          </p:cNvPr>
          <p:cNvSpPr txBox="1"/>
          <p:nvPr/>
        </p:nvSpPr>
        <p:spPr>
          <a:xfrm>
            <a:off x="1415497" y="1655372"/>
            <a:ext cx="4286917" cy="1137747"/>
          </a:xfrm>
          <a:prstGeom prst="rect">
            <a:avLst/>
          </a:prstGeom>
          <a:noFill/>
        </p:spPr>
        <p:txBody>
          <a:bodyPr wrap="square" rtlCol="0">
            <a:spAutoFit/>
          </a:bodyPr>
          <a:lstStyle/>
          <a:p>
            <a:pPr lvl="1">
              <a:lnSpc>
                <a:spcPct val="200000"/>
              </a:lnSpc>
            </a:pPr>
            <a:r>
              <a:rPr kumimoji="1" lang="zh-CN" altLang="en-US" sz="4000" b="1" dirty="0">
                <a:solidFill>
                  <a:srgbClr val="2B458C"/>
                </a:solidFill>
                <a:latin typeface="微软雅黑" panose="020B0503020204020204" pitchFamily="34" charset="-122"/>
                <a:ea typeface="微软雅黑" panose="020B0503020204020204" pitchFamily="34" charset="-122"/>
              </a:rPr>
              <a:t>研究内容</a:t>
            </a:r>
            <a:endParaRPr kumimoji="1" lang="en-US" altLang="zh-CN" sz="4000" b="1" dirty="0">
              <a:solidFill>
                <a:srgbClr val="2B458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7521629"/>
      </p:ext>
    </p:extLst>
  </p:cSld>
  <p:clrMapOvr>
    <a:masterClrMapping/>
  </p:clrMapOvr>
  <mc:AlternateContent xmlns:mc="http://schemas.openxmlformats.org/markup-compatibility/2006" xmlns:p14="http://schemas.microsoft.com/office/powerpoint/2010/main">
    <mc:Choice Requires="p14">
      <p:transition p14:dur="0" advTm="2471"/>
    </mc:Choice>
    <mc:Fallback xmlns="">
      <p:transition advTm="2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研究内容</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研究对象</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12" name="文本框 11">
            <a:extLst>
              <a:ext uri="{FF2B5EF4-FFF2-40B4-BE49-F238E27FC236}">
                <a16:creationId xmlns:a16="http://schemas.microsoft.com/office/drawing/2014/main" id="{E322DD4A-B135-4936-A29A-CE1A4679FFCD}"/>
              </a:ext>
            </a:extLst>
          </p:cNvPr>
          <p:cNvSpPr txBox="1"/>
          <p:nvPr/>
        </p:nvSpPr>
        <p:spPr>
          <a:xfrm>
            <a:off x="252411" y="1361836"/>
            <a:ext cx="11687175" cy="581057"/>
          </a:xfrm>
          <a:prstGeom prst="rect">
            <a:avLst/>
          </a:prstGeom>
          <a:noFill/>
        </p:spPr>
        <p:txBody>
          <a:bodyPr wrap="square">
            <a:spAutoFit/>
          </a:bodyPr>
          <a:lstStyle/>
          <a:p>
            <a:pPr indent="457200">
              <a:lnSpc>
                <a:spcPct val="150000"/>
              </a:lnSpc>
            </a:pPr>
            <a:r>
              <a:rPr lang="zh-CN" altLang="en-US" dirty="0">
                <a:solidFill>
                  <a:schemeClr val="bg1"/>
                </a:solidFill>
                <a:latin typeface="微软雅黑" panose="020B0503020204020204" pitchFamily="34" charset="-122"/>
                <a:ea typeface="微软雅黑" panose="020B0503020204020204" pitchFamily="34" charset="-122"/>
              </a:rPr>
              <a:t>以某钢厂中的冷轧生产（</a:t>
            </a:r>
            <a:r>
              <a:rPr lang="zh-CN" altLang="en-US" b="1" dirty="0">
                <a:solidFill>
                  <a:srgbClr val="FF0000"/>
                </a:solidFill>
                <a:latin typeface="微软雅黑" panose="020B0503020204020204" pitchFamily="34" charset="-122"/>
                <a:ea typeface="微软雅黑" panose="020B0503020204020204" pitchFamily="34" charset="-122"/>
              </a:rPr>
              <a:t>酸轧</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连退</a:t>
            </a:r>
            <a:r>
              <a:rPr lang="zh-CN" altLang="en-US" dirty="0">
                <a:solidFill>
                  <a:schemeClr val="bg1"/>
                </a:solidFill>
                <a:latin typeface="微软雅黑" panose="020B0503020204020204" pitchFamily="34" charset="-122"/>
                <a:ea typeface="微软雅黑" panose="020B0503020204020204" pitchFamily="34" charset="-122"/>
              </a:rPr>
              <a:t>）为研究对象</a:t>
            </a:r>
          </a:p>
        </p:txBody>
      </p:sp>
      <p:grpSp>
        <p:nvGrpSpPr>
          <p:cNvPr id="11" name="组合 10">
            <a:extLst>
              <a:ext uri="{FF2B5EF4-FFF2-40B4-BE49-F238E27FC236}">
                <a16:creationId xmlns:a16="http://schemas.microsoft.com/office/drawing/2014/main" id="{B4FA2E3B-24BA-433D-9DF9-1AA0913CFEA9}"/>
              </a:ext>
            </a:extLst>
          </p:cNvPr>
          <p:cNvGrpSpPr/>
          <p:nvPr/>
        </p:nvGrpSpPr>
        <p:grpSpPr>
          <a:xfrm>
            <a:off x="252411" y="4322994"/>
            <a:ext cx="11984579" cy="1820931"/>
            <a:chOff x="391508" y="2122450"/>
            <a:chExt cx="11984579" cy="1820931"/>
          </a:xfrm>
        </p:grpSpPr>
        <p:sp>
          <p:nvSpPr>
            <p:cNvPr id="21" name="文本框 20">
              <a:extLst>
                <a:ext uri="{FF2B5EF4-FFF2-40B4-BE49-F238E27FC236}">
                  <a16:creationId xmlns:a16="http://schemas.microsoft.com/office/drawing/2014/main" id="{43CC22AA-5BDF-41A5-A0A6-1B7E8F80B675}"/>
                </a:ext>
              </a:extLst>
            </p:cNvPr>
            <p:cNvSpPr txBox="1"/>
            <p:nvPr/>
          </p:nvSpPr>
          <p:spPr>
            <a:xfrm>
              <a:off x="2585799" y="3380598"/>
              <a:ext cx="1349384" cy="562783"/>
            </a:xfrm>
            <a:prstGeom prst="rect">
              <a:avLst/>
            </a:prstGeom>
            <a:noFill/>
          </p:spPr>
          <p:txBody>
            <a:bodyPr wrap="square">
              <a:spAutoFit/>
            </a:bodyPr>
            <a:lstStyle/>
            <a:p>
              <a:pPr indent="457200">
                <a:lnSpc>
                  <a:spcPct val="200000"/>
                </a:lnSpc>
              </a:pPr>
              <a:r>
                <a:rPr lang="zh-CN" altLang="en-US" sz="1800" dirty="0">
                  <a:solidFill>
                    <a:schemeClr val="bg1"/>
                  </a:solidFill>
                  <a:latin typeface="微软雅黑" panose="020B0503020204020204" pitchFamily="34" charset="-122"/>
                  <a:ea typeface="微软雅黑" panose="020B0503020204020204" pitchFamily="34" charset="-122"/>
                </a:rPr>
                <a:t>酸轧</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8857BC91-2C7C-4426-B4ED-67CC9935787B}"/>
                </a:ext>
              </a:extLst>
            </p:cNvPr>
            <p:cNvSpPr txBox="1"/>
            <p:nvPr/>
          </p:nvSpPr>
          <p:spPr>
            <a:xfrm>
              <a:off x="8427569" y="3380598"/>
              <a:ext cx="1349384" cy="562783"/>
            </a:xfrm>
            <a:prstGeom prst="rect">
              <a:avLst/>
            </a:prstGeom>
            <a:noFill/>
          </p:spPr>
          <p:txBody>
            <a:bodyPr wrap="square">
              <a:spAutoFit/>
            </a:bodyPr>
            <a:lstStyle/>
            <a:p>
              <a:pPr indent="457200">
                <a:lnSpc>
                  <a:spcPct val="200000"/>
                </a:lnSpc>
              </a:pPr>
              <a:r>
                <a:rPr lang="zh-CN" altLang="en-US" sz="1800" dirty="0">
                  <a:solidFill>
                    <a:schemeClr val="bg1"/>
                  </a:solidFill>
                  <a:latin typeface="微软雅黑" panose="020B0503020204020204" pitchFamily="34" charset="-122"/>
                  <a:ea typeface="微软雅黑" panose="020B0503020204020204" pitchFamily="34" charset="-122"/>
                </a:rPr>
                <a:t>连退</a:t>
              </a:r>
              <a:endParaRPr lang="en-US" altLang="zh-CN" sz="1800"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8C9A1EF-A85B-4314-9360-9C55CA6F47F9}"/>
                </a:ext>
              </a:extLst>
            </p:cNvPr>
            <p:cNvPicPr>
              <a:picLocks noChangeAspect="1"/>
            </p:cNvPicPr>
            <p:nvPr/>
          </p:nvPicPr>
          <p:blipFill>
            <a:blip r:embed="rId3"/>
            <a:stretch>
              <a:fillRect/>
            </a:stretch>
          </p:blipFill>
          <p:spPr>
            <a:xfrm>
              <a:off x="391508" y="2197165"/>
              <a:ext cx="5251720" cy="1206562"/>
            </a:xfrm>
            <a:prstGeom prst="rect">
              <a:avLst/>
            </a:prstGeom>
          </p:spPr>
        </p:pic>
        <p:pic>
          <p:nvPicPr>
            <p:cNvPr id="13" name="图形 12">
              <a:extLst>
                <a:ext uri="{FF2B5EF4-FFF2-40B4-BE49-F238E27FC236}">
                  <a16:creationId xmlns:a16="http://schemas.microsoft.com/office/drawing/2014/main" id="{BCAED324-E3F9-4D28-B0D1-437287411F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6434" y="2122450"/>
              <a:ext cx="5999653" cy="1443313"/>
            </a:xfrm>
            <a:prstGeom prst="rect">
              <a:avLst/>
            </a:prstGeom>
          </p:spPr>
        </p:pic>
        <p:sp>
          <p:nvSpPr>
            <p:cNvPr id="14" name="箭头: 右 13">
              <a:extLst>
                <a:ext uri="{FF2B5EF4-FFF2-40B4-BE49-F238E27FC236}">
                  <a16:creationId xmlns:a16="http://schemas.microsoft.com/office/drawing/2014/main" id="{B1F85E83-85AE-4938-B583-3D1ED32DE222}"/>
                </a:ext>
              </a:extLst>
            </p:cNvPr>
            <p:cNvSpPr/>
            <p:nvPr/>
          </p:nvSpPr>
          <p:spPr>
            <a:xfrm>
              <a:off x="5829319" y="2779536"/>
              <a:ext cx="547115" cy="244671"/>
            </a:xfrm>
            <a:prstGeom prst="rightArrow">
              <a:avLst/>
            </a:prstGeom>
            <a:solidFill>
              <a:srgbClr val="F9C4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8" name="图形 7">
            <a:extLst>
              <a:ext uri="{FF2B5EF4-FFF2-40B4-BE49-F238E27FC236}">
                <a16:creationId xmlns:a16="http://schemas.microsoft.com/office/drawing/2014/main" id="{C9462E46-FBA8-4E47-AA57-4B23216878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2335" y="2197985"/>
            <a:ext cx="9764503" cy="1763489"/>
          </a:xfrm>
          <a:prstGeom prst="rect">
            <a:avLst/>
          </a:prstGeom>
        </p:spPr>
      </p:pic>
    </p:spTree>
    <p:extLst>
      <p:ext uri="{BB962C8B-B14F-4D97-AF65-F5344CB8AC3E}">
        <p14:creationId xmlns:p14="http://schemas.microsoft.com/office/powerpoint/2010/main" val="3981981583"/>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研究内容</a:t>
              </a:r>
            </a:p>
          </p:txBody>
        </p:sp>
      </p:grpSp>
      <p:grpSp>
        <p:nvGrpSpPr>
          <p:cNvPr id="13" name="组合 12">
            <a:extLst>
              <a:ext uri="{FF2B5EF4-FFF2-40B4-BE49-F238E27FC236}">
                <a16:creationId xmlns:a16="http://schemas.microsoft.com/office/drawing/2014/main" id="{449EE00A-F4FD-41DC-B71D-FB30DD794F93}"/>
              </a:ext>
            </a:extLst>
          </p:cNvPr>
          <p:cNvGrpSpPr/>
          <p:nvPr/>
        </p:nvGrpSpPr>
        <p:grpSpPr>
          <a:xfrm>
            <a:off x="322389" y="754297"/>
            <a:ext cx="5958850" cy="581057"/>
            <a:chOff x="337175" y="1658838"/>
            <a:chExt cx="5958850" cy="581057"/>
          </a:xfrm>
        </p:grpSpPr>
        <p:sp>
          <p:nvSpPr>
            <p:cNvPr id="14" name="文本框 13">
              <a:extLst>
                <a:ext uri="{FF2B5EF4-FFF2-40B4-BE49-F238E27FC236}">
                  <a16:creationId xmlns:a16="http://schemas.microsoft.com/office/drawing/2014/main" id="{0DEEDC19-9BE6-47AC-AF43-C76DFB0E91B6}"/>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问题约束</a:t>
              </a:r>
            </a:p>
          </p:txBody>
        </p:sp>
        <p:sp>
          <p:nvSpPr>
            <p:cNvPr id="15" name="等腰三角形 14">
              <a:extLst>
                <a:ext uri="{FF2B5EF4-FFF2-40B4-BE49-F238E27FC236}">
                  <a16:creationId xmlns:a16="http://schemas.microsoft.com/office/drawing/2014/main" id="{97D5C0C3-887D-49B3-92C5-8629BC19D918}"/>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pSp>
        <p:nvGrpSpPr>
          <p:cNvPr id="22" name="组合 21">
            <a:extLst>
              <a:ext uri="{FF2B5EF4-FFF2-40B4-BE49-F238E27FC236}">
                <a16:creationId xmlns:a16="http://schemas.microsoft.com/office/drawing/2014/main" id="{3C0717BD-9525-4AFE-9BC4-EB50BF9B324F}"/>
              </a:ext>
            </a:extLst>
          </p:cNvPr>
          <p:cNvGrpSpPr/>
          <p:nvPr/>
        </p:nvGrpSpPr>
        <p:grpSpPr>
          <a:xfrm>
            <a:off x="322389" y="4649404"/>
            <a:ext cx="5958850" cy="581057"/>
            <a:chOff x="337175" y="1658838"/>
            <a:chExt cx="5958850" cy="581057"/>
          </a:xfrm>
        </p:grpSpPr>
        <p:sp>
          <p:nvSpPr>
            <p:cNvPr id="23" name="文本框 22">
              <a:extLst>
                <a:ext uri="{FF2B5EF4-FFF2-40B4-BE49-F238E27FC236}">
                  <a16:creationId xmlns:a16="http://schemas.microsoft.com/office/drawing/2014/main" id="{D084298E-D642-4EAF-92E4-7062E588F739}"/>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优化目标</a:t>
              </a:r>
            </a:p>
          </p:txBody>
        </p:sp>
        <p:sp>
          <p:nvSpPr>
            <p:cNvPr id="24" name="等腰三角形 23">
              <a:extLst>
                <a:ext uri="{FF2B5EF4-FFF2-40B4-BE49-F238E27FC236}">
                  <a16:creationId xmlns:a16="http://schemas.microsoft.com/office/drawing/2014/main" id="{D923F9B0-7602-469B-AA15-EB96996C79E8}"/>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25" name="文本框 24">
            <a:extLst>
              <a:ext uri="{FF2B5EF4-FFF2-40B4-BE49-F238E27FC236}">
                <a16:creationId xmlns:a16="http://schemas.microsoft.com/office/drawing/2014/main" id="{6BB6D2E2-AA84-47D7-863A-F47BCC0398AE}"/>
              </a:ext>
            </a:extLst>
          </p:cNvPr>
          <p:cNvSpPr txBox="1"/>
          <p:nvPr/>
        </p:nvSpPr>
        <p:spPr>
          <a:xfrm>
            <a:off x="370602" y="5347724"/>
            <a:ext cx="7673262" cy="581057"/>
          </a:xfrm>
          <a:prstGeom prst="rect">
            <a:avLst/>
          </a:prstGeom>
          <a:noFill/>
        </p:spPr>
        <p:txBody>
          <a:bodyPr wrap="square">
            <a:spAutoFit/>
          </a:bodyPr>
          <a:lstStyle/>
          <a:p>
            <a:pPr indent="457200">
              <a:lnSpc>
                <a:spcPct val="150000"/>
              </a:lnSpc>
            </a:pPr>
            <a:r>
              <a:rPr lang="zh-CN" altLang="en-US" dirty="0">
                <a:solidFill>
                  <a:schemeClr val="bg1"/>
                </a:solidFill>
                <a:latin typeface="微软雅黑" panose="020B0503020204020204" pitchFamily="34" charset="-122"/>
                <a:ea typeface="微软雅黑" panose="020B0503020204020204" pitchFamily="34" charset="-122"/>
              </a:rPr>
              <a:t>提高合同兑现率、降低生产成本、降低在制品库存率</a:t>
            </a:r>
          </a:p>
        </p:txBody>
      </p:sp>
      <p:pic>
        <p:nvPicPr>
          <p:cNvPr id="27" name="图片 26">
            <a:extLst>
              <a:ext uri="{FF2B5EF4-FFF2-40B4-BE49-F238E27FC236}">
                <a16:creationId xmlns:a16="http://schemas.microsoft.com/office/drawing/2014/main" id="{DC762819-E016-4915-A5FD-D106A614C9F6}"/>
              </a:ext>
            </a:extLst>
          </p:cNvPr>
          <p:cNvPicPr>
            <a:picLocks noChangeAspect="1"/>
          </p:cNvPicPr>
          <p:nvPr/>
        </p:nvPicPr>
        <p:blipFill>
          <a:blip r:embed="rId3"/>
          <a:stretch>
            <a:fillRect/>
          </a:stretch>
        </p:blipFill>
        <p:spPr>
          <a:xfrm>
            <a:off x="1146629" y="467641"/>
            <a:ext cx="10181771" cy="4552328"/>
          </a:xfrm>
          <a:prstGeom prst="rect">
            <a:avLst/>
          </a:prstGeom>
        </p:spPr>
      </p:pic>
    </p:spTree>
    <p:extLst>
      <p:ext uri="{BB962C8B-B14F-4D97-AF65-F5344CB8AC3E}">
        <p14:creationId xmlns:p14="http://schemas.microsoft.com/office/powerpoint/2010/main" val="794068992"/>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研究内容</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酸轧</a:t>
              </a:r>
              <a:r>
                <a:rPr kumimoji="1" lang="en-US" altLang="zh-CN"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连退一体化排程</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pic>
        <p:nvPicPr>
          <p:cNvPr id="24" name="图片 23">
            <a:extLst>
              <a:ext uri="{FF2B5EF4-FFF2-40B4-BE49-F238E27FC236}">
                <a16:creationId xmlns:a16="http://schemas.microsoft.com/office/drawing/2014/main" id="{59A23FB1-69F5-4E7D-8BBF-FBE42B17DAA8}"/>
              </a:ext>
            </a:extLst>
          </p:cNvPr>
          <p:cNvPicPr>
            <a:picLocks noChangeAspect="1"/>
          </p:cNvPicPr>
          <p:nvPr/>
        </p:nvPicPr>
        <p:blipFill>
          <a:blip r:embed="rId3"/>
          <a:stretch>
            <a:fillRect/>
          </a:stretch>
        </p:blipFill>
        <p:spPr>
          <a:xfrm>
            <a:off x="587346" y="1604499"/>
            <a:ext cx="10893453" cy="4899134"/>
          </a:xfrm>
          <a:prstGeom prst="rect">
            <a:avLst/>
          </a:prstGeom>
        </p:spPr>
      </p:pic>
    </p:spTree>
    <p:extLst>
      <p:ext uri="{BB962C8B-B14F-4D97-AF65-F5344CB8AC3E}">
        <p14:creationId xmlns:p14="http://schemas.microsoft.com/office/powerpoint/2010/main" val="1221972769"/>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6000"/>
            <a:lum/>
          </a:blip>
          <a:srcRect/>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DACF17A-70B8-4642-B620-C35A145F5630}"/>
              </a:ext>
            </a:extLst>
          </p:cNvPr>
          <p:cNvSpPr txBox="1"/>
          <p:nvPr/>
        </p:nvSpPr>
        <p:spPr>
          <a:xfrm>
            <a:off x="2801091" y="3591046"/>
            <a:ext cx="4286917" cy="3108543"/>
          </a:xfrm>
          <a:prstGeom prst="rect">
            <a:avLst/>
          </a:prstGeom>
          <a:noFill/>
        </p:spPr>
        <p:txBody>
          <a:bodyPr wrap="square" rtlCol="0">
            <a:spAutoFit/>
          </a:bodyPr>
          <a:lstStyle/>
          <a:p>
            <a:pPr lvl="1">
              <a:lnSpc>
                <a:spcPct val="200000"/>
              </a:lnSpc>
            </a:pPr>
            <a:r>
              <a:rPr kumimoji="1" lang="zh-CN" altLang="en-US" sz="2800" b="1" dirty="0">
                <a:solidFill>
                  <a:srgbClr val="2B458C"/>
                </a:solidFill>
                <a:latin typeface="微软雅黑" panose="020B0503020204020204" pitchFamily="34" charset="-122"/>
                <a:ea typeface="微软雅黑" panose="020B0503020204020204" pitchFamily="34" charset="-122"/>
              </a:rPr>
              <a:t>前期工作总结</a:t>
            </a:r>
            <a:endParaRPr kumimoji="1" lang="en-US" altLang="zh-CN" sz="2800" b="1" dirty="0">
              <a:solidFill>
                <a:srgbClr val="2B458C"/>
              </a:solidFill>
              <a:latin typeface="微软雅黑" panose="020B0503020204020204" pitchFamily="34" charset="-122"/>
              <a:ea typeface="微软雅黑" panose="020B0503020204020204" pitchFamily="34" charset="-122"/>
            </a:endParaRPr>
          </a:p>
          <a:p>
            <a:pPr lvl="1">
              <a:lnSpc>
                <a:spcPct val="200000"/>
              </a:lnSpc>
            </a:pPr>
            <a:r>
              <a:rPr lang="zh-CN" altLang="en-US" sz="2800" b="1" dirty="0">
                <a:solidFill>
                  <a:srgbClr val="2B458C"/>
                </a:solidFill>
                <a:latin typeface="微软雅黑" panose="020B0503020204020204" pitchFamily="34" charset="-122"/>
                <a:ea typeface="微软雅黑" panose="020B0503020204020204" pitchFamily="34" charset="-122"/>
              </a:rPr>
              <a:t>选题背景及意义</a:t>
            </a:r>
            <a:endParaRPr lang="en-US" altLang="zh-CN" sz="2800" b="1" dirty="0">
              <a:solidFill>
                <a:srgbClr val="2B458C"/>
              </a:solidFill>
              <a:latin typeface="微软雅黑" panose="020B0503020204020204" pitchFamily="34" charset="-122"/>
              <a:ea typeface="微软雅黑" panose="020B0503020204020204" pitchFamily="34" charset="-122"/>
            </a:endParaRPr>
          </a:p>
          <a:p>
            <a:pPr lvl="1">
              <a:lnSpc>
                <a:spcPct val="200000"/>
              </a:lnSpc>
            </a:pPr>
            <a:r>
              <a:rPr lang="zh-CN" altLang="en-US" sz="2800" b="1" dirty="0">
                <a:solidFill>
                  <a:srgbClr val="2B458C"/>
                </a:solidFill>
                <a:latin typeface="微软雅黑" panose="020B0503020204020204" pitchFamily="34" charset="-122"/>
                <a:ea typeface="微软雅黑" panose="020B0503020204020204" pitchFamily="34" charset="-122"/>
              </a:rPr>
              <a:t>文献综述</a:t>
            </a:r>
            <a:endParaRPr lang="en-US" altLang="zh-CN" sz="2800" b="1" dirty="0">
              <a:solidFill>
                <a:srgbClr val="2B458C"/>
              </a:solidFill>
              <a:latin typeface="微软雅黑" panose="020B0503020204020204" pitchFamily="34" charset="-122"/>
              <a:ea typeface="微软雅黑" panose="020B0503020204020204" pitchFamily="34" charset="-122"/>
            </a:endParaRPr>
          </a:p>
          <a:p>
            <a:pPr lvl="1" algn="ctr"/>
            <a:endParaRPr kumimoji="1" lang="en-US" altLang="zh-CN" sz="2800" b="1" dirty="0">
              <a:solidFill>
                <a:srgbClr val="2B458C"/>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539B666-7C40-4A9D-A376-6687AA603C44}"/>
              </a:ext>
            </a:extLst>
          </p:cNvPr>
          <p:cNvSpPr txBox="1"/>
          <p:nvPr/>
        </p:nvSpPr>
        <p:spPr>
          <a:xfrm>
            <a:off x="4117755" y="108168"/>
            <a:ext cx="3479498" cy="769441"/>
          </a:xfrm>
          <a:prstGeom prst="rect">
            <a:avLst/>
          </a:prstGeom>
          <a:noFill/>
        </p:spPr>
        <p:txBody>
          <a:bodyPr wrap="square">
            <a:spAutoFit/>
          </a:bodyPr>
          <a:lstStyle/>
          <a:p>
            <a:pPr lvl="1" algn="ctr"/>
            <a:r>
              <a:rPr lang="zh-CN" altLang="en-US" sz="4400" b="1" dirty="0">
                <a:solidFill>
                  <a:srgbClr val="DE4C4C"/>
                </a:solidFill>
                <a:latin typeface="微软雅黑" panose="020B0503020204020204" pitchFamily="34" charset="-122"/>
                <a:ea typeface="微软雅黑" panose="020B0503020204020204" pitchFamily="34" charset="-122"/>
              </a:rPr>
              <a:t>主要内容</a:t>
            </a:r>
            <a:endParaRPr kumimoji="1" lang="en-US" altLang="zh-Hans" sz="4400" b="1" dirty="0">
              <a:solidFill>
                <a:srgbClr val="2B458C"/>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0875F589-413F-4C71-B4DD-2D418BD90B03}"/>
              </a:ext>
            </a:extLst>
          </p:cNvPr>
          <p:cNvSpPr txBox="1"/>
          <p:nvPr/>
        </p:nvSpPr>
        <p:spPr>
          <a:xfrm>
            <a:off x="7033545" y="3641289"/>
            <a:ext cx="4286917" cy="3108543"/>
          </a:xfrm>
          <a:prstGeom prst="rect">
            <a:avLst/>
          </a:prstGeom>
          <a:noFill/>
        </p:spPr>
        <p:txBody>
          <a:bodyPr wrap="square" rtlCol="0">
            <a:spAutoFit/>
          </a:bodyPr>
          <a:lstStyle/>
          <a:p>
            <a:pPr lvl="1">
              <a:lnSpc>
                <a:spcPct val="200000"/>
              </a:lnSpc>
            </a:pPr>
            <a:r>
              <a:rPr kumimoji="1" lang="zh-CN" altLang="en-US" sz="2800" b="1" dirty="0">
                <a:solidFill>
                  <a:srgbClr val="2B458C"/>
                </a:solidFill>
                <a:latin typeface="微软雅黑" panose="020B0503020204020204" pitchFamily="34" charset="-122"/>
                <a:ea typeface="微软雅黑" panose="020B0503020204020204" pitchFamily="34" charset="-122"/>
              </a:rPr>
              <a:t>研究内容</a:t>
            </a:r>
            <a:endParaRPr kumimoji="1" lang="en-US" altLang="zh-CN" sz="2800" b="1" dirty="0">
              <a:solidFill>
                <a:srgbClr val="2B458C"/>
              </a:solidFill>
              <a:latin typeface="微软雅黑" panose="020B0503020204020204" pitchFamily="34" charset="-122"/>
              <a:ea typeface="微软雅黑" panose="020B0503020204020204" pitchFamily="34" charset="-122"/>
            </a:endParaRPr>
          </a:p>
          <a:p>
            <a:pPr lvl="1">
              <a:lnSpc>
                <a:spcPct val="200000"/>
              </a:lnSpc>
            </a:pPr>
            <a:r>
              <a:rPr kumimoji="1" lang="zh-CN" altLang="en-US" sz="2800" b="1" dirty="0">
                <a:solidFill>
                  <a:srgbClr val="2B458C"/>
                </a:solidFill>
                <a:latin typeface="微软雅黑" panose="020B0503020204020204" pitchFamily="34" charset="-122"/>
                <a:ea typeface="微软雅黑" panose="020B0503020204020204" pitchFamily="34" charset="-122"/>
              </a:rPr>
              <a:t>研究方法</a:t>
            </a:r>
            <a:endParaRPr kumimoji="1" lang="en-US" altLang="zh-CN" sz="2800" b="1" dirty="0">
              <a:solidFill>
                <a:srgbClr val="2B458C"/>
              </a:solidFill>
              <a:latin typeface="微软雅黑" panose="020B0503020204020204" pitchFamily="34" charset="-122"/>
              <a:ea typeface="微软雅黑" panose="020B0503020204020204" pitchFamily="34" charset="-122"/>
            </a:endParaRPr>
          </a:p>
          <a:p>
            <a:pPr lvl="1">
              <a:lnSpc>
                <a:spcPct val="200000"/>
              </a:lnSpc>
            </a:pPr>
            <a:r>
              <a:rPr kumimoji="1" lang="zh-CN" altLang="en-US" sz="2800" b="1" dirty="0">
                <a:solidFill>
                  <a:srgbClr val="2B458C"/>
                </a:solidFill>
                <a:latin typeface="微软雅黑" panose="020B0503020204020204" pitchFamily="34" charset="-122"/>
                <a:ea typeface="微软雅黑" panose="020B0503020204020204" pitchFamily="34" charset="-122"/>
              </a:rPr>
              <a:t>预期成果和总结</a:t>
            </a:r>
            <a:endParaRPr kumimoji="1" lang="en-US" altLang="zh-CN" sz="2800" b="1" dirty="0">
              <a:solidFill>
                <a:srgbClr val="2B458C"/>
              </a:solidFill>
              <a:latin typeface="微软雅黑" panose="020B0503020204020204" pitchFamily="34" charset="-122"/>
              <a:ea typeface="微软雅黑" panose="020B0503020204020204" pitchFamily="34" charset="-122"/>
            </a:endParaRPr>
          </a:p>
          <a:p>
            <a:pPr lvl="1" algn="ctr"/>
            <a:endParaRPr kumimoji="1" lang="en-US" altLang="zh-CN" sz="2800" b="1" dirty="0">
              <a:solidFill>
                <a:srgbClr val="2B458C"/>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384D1627-75B2-43D0-90E0-4C5A4D66993B}"/>
              </a:ext>
            </a:extLst>
          </p:cNvPr>
          <p:cNvSpPr/>
          <p:nvPr/>
        </p:nvSpPr>
        <p:spPr>
          <a:xfrm>
            <a:off x="641030" y="948219"/>
            <a:ext cx="11240368" cy="73310"/>
          </a:xfrm>
          <a:prstGeom prst="rect">
            <a:avLst/>
          </a:prstGeom>
          <a:solidFill>
            <a:srgbClr val="37609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 Box 62">
            <a:extLst>
              <a:ext uri="{FF2B5EF4-FFF2-40B4-BE49-F238E27FC236}">
                <a16:creationId xmlns:a16="http://schemas.microsoft.com/office/drawing/2014/main" id="{5ABDABDE-9C5C-4A12-96BA-E5A1E7280171}"/>
              </a:ext>
            </a:extLst>
          </p:cNvPr>
          <p:cNvSpPr txBox="1">
            <a:spLocks noChangeArrowheads="1"/>
          </p:cNvSpPr>
          <p:nvPr/>
        </p:nvSpPr>
        <p:spPr bwMode="gray">
          <a:xfrm>
            <a:off x="3320034" y="1487152"/>
            <a:ext cx="5551931" cy="584775"/>
          </a:xfrm>
          <a:prstGeom prst="rect">
            <a:avLst/>
          </a:prstGeom>
          <a:solidFill>
            <a:srgbClr val="2B458C"/>
          </a:solidFill>
          <a:ln w="9525">
            <a:noFill/>
            <a:miter lim="800000"/>
          </a:ln>
          <a:effectLst/>
        </p:spPr>
        <p:txBody>
          <a:bodyPr wrap="square">
            <a:spAutoFit/>
          </a:bodyPr>
          <a:lstStyle/>
          <a:p>
            <a:pPr marL="457200" indent="-457200" defTabSz="914400">
              <a:spcBef>
                <a:spcPct val="50000"/>
              </a:spcBef>
              <a:buClr>
                <a:prstClr val="black"/>
              </a:buClr>
            </a:pPr>
            <a:r>
              <a:rPr lang="en-US" altLang="zh-CN" sz="3200" b="1" dirty="0">
                <a:solidFill>
                  <a:prstClr val="white"/>
                </a:solidFill>
                <a:latin typeface="微软雅黑" panose="020B0503020204020204" pitchFamily="34" charset="-122"/>
                <a:ea typeface="微软雅黑" panose="020B0503020204020204" pitchFamily="34" charset="-122"/>
              </a:rPr>
              <a:t>1</a:t>
            </a:r>
            <a:r>
              <a:rPr lang="zh-CN" altLang="en-US" sz="3200" b="1" dirty="0">
                <a:solidFill>
                  <a:prstClr val="white"/>
                </a:solidFill>
                <a:latin typeface="微软雅黑" panose="020B0503020204020204" pitchFamily="34" charset="-122"/>
                <a:ea typeface="微软雅黑" panose="020B0503020204020204" pitchFamily="34" charset="-122"/>
              </a:rPr>
              <a:t>、前期工作总结</a:t>
            </a:r>
            <a:endParaRPr lang="en-US" altLang="ko-KR" sz="3200" b="1" dirty="0">
              <a:solidFill>
                <a:prstClr val="white"/>
              </a:solidFill>
              <a:latin typeface="微软雅黑" panose="020B0503020204020204" pitchFamily="34" charset="-122"/>
              <a:ea typeface="微软雅黑" panose="020B0503020204020204" pitchFamily="34" charset="-122"/>
            </a:endParaRPr>
          </a:p>
        </p:txBody>
      </p:sp>
      <p:sp>
        <p:nvSpPr>
          <p:cNvPr id="16" name="Text Box 67">
            <a:extLst>
              <a:ext uri="{FF2B5EF4-FFF2-40B4-BE49-F238E27FC236}">
                <a16:creationId xmlns:a16="http://schemas.microsoft.com/office/drawing/2014/main" id="{A824D9A3-CF3E-4176-AD73-5F22799E273D}"/>
              </a:ext>
            </a:extLst>
          </p:cNvPr>
          <p:cNvSpPr txBox="1">
            <a:spLocks noChangeArrowheads="1"/>
          </p:cNvSpPr>
          <p:nvPr/>
        </p:nvSpPr>
        <p:spPr bwMode="gray">
          <a:xfrm>
            <a:off x="3220023" y="2372795"/>
            <a:ext cx="5551930" cy="584775"/>
          </a:xfrm>
          <a:prstGeom prst="rect">
            <a:avLst/>
          </a:prstGeom>
          <a:noFill/>
          <a:ln w="9525">
            <a:noFill/>
            <a:miter lim="800000"/>
          </a:ln>
          <a:effectLst/>
        </p:spPr>
        <p:txBody>
          <a:bodyPr wrap="square">
            <a:spAutoFit/>
          </a:bodyPr>
          <a:lstStyle/>
          <a:p>
            <a:pPr marL="457200" indent="-457200" defTabSz="914400">
              <a:spcBef>
                <a:spcPct val="50000"/>
              </a:spcBef>
              <a:buClr>
                <a:prstClr val="black"/>
              </a:buClr>
            </a:pPr>
            <a:r>
              <a:rPr lang="en-US" altLang="zh-CN" sz="3200" b="1" dirty="0">
                <a:solidFill>
                  <a:prstClr val="black"/>
                </a:solidFill>
                <a:latin typeface="微软雅黑" panose="020B0503020204020204" pitchFamily="34" charset="-122"/>
                <a:ea typeface="微软雅黑" panose="020B0503020204020204" pitchFamily="34" charset="-122"/>
              </a:rPr>
              <a:t>2</a:t>
            </a:r>
            <a:r>
              <a:rPr lang="zh-CN" altLang="en-US" sz="3200" b="1" dirty="0">
                <a:solidFill>
                  <a:prstClr val="black"/>
                </a:solidFill>
                <a:latin typeface="微软雅黑" panose="020B0503020204020204" pitchFamily="34" charset="-122"/>
                <a:ea typeface="微软雅黑" panose="020B0503020204020204" pitchFamily="34" charset="-122"/>
              </a:rPr>
              <a:t>、选题背景及意义</a:t>
            </a:r>
            <a:endParaRPr lang="en-US" altLang="ko-KR" sz="32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4976932"/>
      </p:ext>
    </p:extLst>
  </p:cSld>
  <p:clrMapOvr>
    <a:masterClrMapping/>
  </p:clrMapOvr>
  <mc:AlternateContent xmlns:mc="http://schemas.openxmlformats.org/markup-compatibility/2006" xmlns:p14="http://schemas.microsoft.com/office/powerpoint/2010/main">
    <mc:Choice Requires="p14">
      <p:transition p14:dur="0" advTm="2471"/>
    </mc:Choice>
    <mc:Fallback xmlns="">
      <p:transition advTm="2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研究内容</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问题描述</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aphicFrame>
        <p:nvGraphicFramePr>
          <p:cNvPr id="2" name="表格 2">
            <a:extLst>
              <a:ext uri="{FF2B5EF4-FFF2-40B4-BE49-F238E27FC236}">
                <a16:creationId xmlns:a16="http://schemas.microsoft.com/office/drawing/2014/main" id="{234E9E74-692F-44D2-A0B4-C138AAAF0743}"/>
              </a:ext>
            </a:extLst>
          </p:cNvPr>
          <p:cNvGraphicFramePr>
            <a:graphicFrameLocks noGrp="1"/>
          </p:cNvGraphicFramePr>
          <p:nvPr>
            <p:extLst>
              <p:ext uri="{D42A27DB-BD31-4B8C-83A1-F6EECF244321}">
                <p14:modId xmlns:p14="http://schemas.microsoft.com/office/powerpoint/2010/main" val="563115666"/>
              </p:ext>
            </p:extLst>
          </p:nvPr>
        </p:nvGraphicFramePr>
        <p:xfrm>
          <a:off x="391508" y="1373166"/>
          <a:ext cx="9986962" cy="1483360"/>
        </p:xfrm>
        <a:graphic>
          <a:graphicData uri="http://schemas.openxmlformats.org/drawingml/2006/table">
            <a:tbl>
              <a:tblPr firstRow="1" bandRow="1">
                <a:tableStyleId>{2D5ABB26-0587-4C30-8999-92F81FD0307C}</a:tableStyleId>
              </a:tblPr>
              <a:tblGrid>
                <a:gridCol w="1464469">
                  <a:extLst>
                    <a:ext uri="{9D8B030D-6E8A-4147-A177-3AD203B41FA5}">
                      <a16:colId xmlns:a16="http://schemas.microsoft.com/office/drawing/2014/main" val="4026308786"/>
                    </a:ext>
                  </a:extLst>
                </a:gridCol>
                <a:gridCol w="1578769">
                  <a:extLst>
                    <a:ext uri="{9D8B030D-6E8A-4147-A177-3AD203B41FA5}">
                      <a16:colId xmlns:a16="http://schemas.microsoft.com/office/drawing/2014/main" val="2630490861"/>
                    </a:ext>
                  </a:extLst>
                </a:gridCol>
                <a:gridCol w="1585912">
                  <a:extLst>
                    <a:ext uri="{9D8B030D-6E8A-4147-A177-3AD203B41FA5}">
                      <a16:colId xmlns:a16="http://schemas.microsoft.com/office/drawing/2014/main" val="228909072"/>
                    </a:ext>
                  </a:extLst>
                </a:gridCol>
                <a:gridCol w="1778794">
                  <a:extLst>
                    <a:ext uri="{9D8B030D-6E8A-4147-A177-3AD203B41FA5}">
                      <a16:colId xmlns:a16="http://schemas.microsoft.com/office/drawing/2014/main" val="2579196348"/>
                    </a:ext>
                  </a:extLst>
                </a:gridCol>
                <a:gridCol w="1971675">
                  <a:extLst>
                    <a:ext uri="{9D8B030D-6E8A-4147-A177-3AD203B41FA5}">
                      <a16:colId xmlns:a16="http://schemas.microsoft.com/office/drawing/2014/main" val="4288849895"/>
                    </a:ext>
                  </a:extLst>
                </a:gridCol>
                <a:gridCol w="1607343">
                  <a:extLst>
                    <a:ext uri="{9D8B030D-6E8A-4147-A177-3AD203B41FA5}">
                      <a16:colId xmlns:a16="http://schemas.microsoft.com/office/drawing/2014/main" val="617726875"/>
                    </a:ext>
                  </a:extLst>
                </a:gridCol>
              </a:tblGrid>
              <a:tr h="370840">
                <a:tc>
                  <a:txBody>
                    <a:bodyPr/>
                    <a:lstStyle/>
                    <a:p>
                      <a:r>
                        <a:rPr lang="zh-CN" altLang="en-US" dirty="0">
                          <a:solidFill>
                            <a:schemeClr val="bg1"/>
                          </a:solidFill>
                        </a:rPr>
                        <a:t>合同号</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r>
                        <a:rPr lang="en-US" altLang="zh-CN" dirty="0">
                          <a:solidFill>
                            <a:schemeClr val="bg1"/>
                          </a:solidFill>
                        </a:rPr>
                        <a:t>O1</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r>
                        <a:rPr lang="en-US" altLang="zh-CN" dirty="0">
                          <a:solidFill>
                            <a:schemeClr val="bg1"/>
                          </a:solidFill>
                        </a:rPr>
                        <a:t>O2</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4D6A0"/>
                    </a:solidFill>
                  </a:tcPr>
                </a:tc>
                <a:tc>
                  <a:txBody>
                    <a:bodyPr/>
                    <a:lstStyle/>
                    <a:p>
                      <a:r>
                        <a:rPr lang="en-US" altLang="zh-CN" dirty="0">
                          <a:solidFill>
                            <a:schemeClr val="bg1"/>
                          </a:solidFill>
                        </a:rPr>
                        <a:t>O3</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9C499"/>
                    </a:solidFill>
                  </a:tcPr>
                </a:tc>
                <a:tc>
                  <a:txBody>
                    <a:bodyPr/>
                    <a:lstStyle/>
                    <a:p>
                      <a:r>
                        <a:rPr lang="en-US" altLang="zh-CN" dirty="0">
                          <a:solidFill>
                            <a:schemeClr val="bg1"/>
                          </a:solidFill>
                        </a:rPr>
                        <a:t>O4</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7DDE8"/>
                    </a:solidFill>
                  </a:tcPr>
                </a:tc>
                <a:tc>
                  <a:txBody>
                    <a:bodyPr/>
                    <a:lstStyle/>
                    <a:p>
                      <a:r>
                        <a:rPr lang="en-US" altLang="zh-CN" dirty="0">
                          <a:solidFill>
                            <a:schemeClr val="bg1"/>
                          </a:solidFill>
                        </a:rPr>
                        <a:t>O5</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BFBF"/>
                    </a:solidFill>
                  </a:tcPr>
                </a:tc>
                <a:extLst>
                  <a:ext uri="{0D108BD9-81ED-4DB2-BD59-A6C34878D82A}">
                    <a16:rowId xmlns:a16="http://schemas.microsoft.com/office/drawing/2014/main" val="3821340623"/>
                  </a:ext>
                </a:extLst>
              </a:tr>
              <a:tr h="370840">
                <a:tc>
                  <a:txBody>
                    <a:bodyPr/>
                    <a:lstStyle/>
                    <a:p>
                      <a:r>
                        <a:rPr lang="zh-CN" altLang="en-US" dirty="0">
                          <a:solidFill>
                            <a:schemeClr val="bg1"/>
                          </a:solidFill>
                        </a:rPr>
                        <a:t>宽度</a:t>
                      </a:r>
                      <a:r>
                        <a:rPr lang="en-US" altLang="zh-CN" dirty="0">
                          <a:solidFill>
                            <a:schemeClr val="bg1"/>
                          </a:solidFill>
                        </a:rPr>
                        <a:t>(mm)</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r>
                        <a:rPr lang="en-US" altLang="zh-CN" dirty="0">
                          <a:solidFill>
                            <a:schemeClr val="bg1"/>
                          </a:solidFill>
                        </a:rPr>
                        <a:t>1000</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990</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995</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990</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983</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85600638"/>
                  </a:ext>
                </a:extLst>
              </a:tr>
              <a:tr h="370840">
                <a:tc>
                  <a:txBody>
                    <a:bodyPr/>
                    <a:lstStyle/>
                    <a:p>
                      <a:r>
                        <a:rPr lang="zh-CN" altLang="en-US" dirty="0">
                          <a:solidFill>
                            <a:schemeClr val="bg1"/>
                          </a:solidFill>
                        </a:rPr>
                        <a:t>厚度</a:t>
                      </a:r>
                      <a:r>
                        <a:rPr lang="en-US" altLang="zh-CN" dirty="0">
                          <a:solidFill>
                            <a:schemeClr val="bg1"/>
                          </a:solidFill>
                        </a:rPr>
                        <a:t>(mm)</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r>
                        <a:rPr lang="en-US" altLang="zh-CN" dirty="0">
                          <a:solidFill>
                            <a:schemeClr val="bg1"/>
                          </a:solidFill>
                        </a:rPr>
                        <a:t>0.15</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0.13</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0.14</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0.11</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0.13</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61776571"/>
                  </a:ext>
                </a:extLst>
              </a:tr>
              <a:tr h="370840">
                <a:tc>
                  <a:txBody>
                    <a:bodyPr/>
                    <a:lstStyle/>
                    <a:p>
                      <a:r>
                        <a:rPr lang="zh-CN" altLang="en-US" dirty="0">
                          <a:solidFill>
                            <a:schemeClr val="bg1"/>
                          </a:solidFill>
                        </a:rPr>
                        <a:t>乳化液浓度</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r>
                        <a:rPr lang="en-US" altLang="zh-CN" dirty="0">
                          <a:solidFill>
                            <a:schemeClr val="bg1"/>
                          </a:solidFill>
                        </a:rPr>
                        <a:t>A</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C</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D</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B</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C</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34601636"/>
                  </a:ext>
                </a:extLst>
              </a:tr>
            </a:tbl>
          </a:graphicData>
        </a:graphic>
      </p:graphicFrame>
      <p:pic>
        <p:nvPicPr>
          <p:cNvPr id="11" name="图片 10">
            <a:extLst>
              <a:ext uri="{FF2B5EF4-FFF2-40B4-BE49-F238E27FC236}">
                <a16:creationId xmlns:a16="http://schemas.microsoft.com/office/drawing/2014/main" id="{26A071C8-3772-4C78-922C-B07EDD2FA2DD}"/>
              </a:ext>
            </a:extLst>
          </p:cNvPr>
          <p:cNvPicPr>
            <a:picLocks noChangeAspect="1"/>
          </p:cNvPicPr>
          <p:nvPr/>
        </p:nvPicPr>
        <p:blipFill rotWithShape="1">
          <a:blip r:embed="rId3"/>
          <a:srcRect l="49095"/>
          <a:stretch/>
        </p:blipFill>
        <p:spPr>
          <a:xfrm>
            <a:off x="9359520" y="3320777"/>
            <a:ext cx="2901411" cy="1552526"/>
          </a:xfrm>
          <a:prstGeom prst="rect">
            <a:avLst/>
          </a:prstGeom>
        </p:spPr>
      </p:pic>
      <p:pic>
        <p:nvPicPr>
          <p:cNvPr id="12" name="图片 11">
            <a:extLst>
              <a:ext uri="{FF2B5EF4-FFF2-40B4-BE49-F238E27FC236}">
                <a16:creationId xmlns:a16="http://schemas.microsoft.com/office/drawing/2014/main" id="{C03C3BFB-8795-4635-BA50-F056CBA75403}"/>
              </a:ext>
            </a:extLst>
          </p:cNvPr>
          <p:cNvPicPr>
            <a:picLocks noChangeAspect="1"/>
          </p:cNvPicPr>
          <p:nvPr/>
        </p:nvPicPr>
        <p:blipFill rotWithShape="1">
          <a:blip r:embed="rId3"/>
          <a:srcRect r="51964"/>
          <a:stretch/>
        </p:blipFill>
        <p:spPr>
          <a:xfrm>
            <a:off x="9303967" y="5129841"/>
            <a:ext cx="3012519" cy="1708256"/>
          </a:xfrm>
          <a:prstGeom prst="rect">
            <a:avLst/>
          </a:prstGeom>
        </p:spPr>
      </p:pic>
      <p:pic>
        <p:nvPicPr>
          <p:cNvPr id="4" name="图形 3">
            <a:extLst>
              <a:ext uri="{FF2B5EF4-FFF2-40B4-BE49-F238E27FC236}">
                <a16:creationId xmlns:a16="http://schemas.microsoft.com/office/drawing/2014/main" id="{F3D3F7BB-0038-4914-98A4-3170EE4C92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2360" y="3199207"/>
            <a:ext cx="9631886" cy="3579993"/>
          </a:xfrm>
          <a:prstGeom prst="rect">
            <a:avLst/>
          </a:prstGeom>
        </p:spPr>
      </p:pic>
    </p:spTree>
    <p:extLst>
      <p:ext uri="{BB962C8B-B14F-4D97-AF65-F5344CB8AC3E}">
        <p14:creationId xmlns:p14="http://schemas.microsoft.com/office/powerpoint/2010/main" val="521021951"/>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研究内容</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问题描述</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aphicFrame>
        <p:nvGraphicFramePr>
          <p:cNvPr id="2" name="表格 2">
            <a:extLst>
              <a:ext uri="{FF2B5EF4-FFF2-40B4-BE49-F238E27FC236}">
                <a16:creationId xmlns:a16="http://schemas.microsoft.com/office/drawing/2014/main" id="{234E9E74-692F-44D2-A0B4-C138AAAF0743}"/>
              </a:ext>
            </a:extLst>
          </p:cNvPr>
          <p:cNvGraphicFramePr>
            <a:graphicFrameLocks noGrp="1"/>
          </p:cNvGraphicFramePr>
          <p:nvPr>
            <p:extLst>
              <p:ext uri="{D42A27DB-BD31-4B8C-83A1-F6EECF244321}">
                <p14:modId xmlns:p14="http://schemas.microsoft.com/office/powerpoint/2010/main" val="47363301"/>
              </p:ext>
            </p:extLst>
          </p:nvPr>
        </p:nvGraphicFramePr>
        <p:xfrm>
          <a:off x="607551" y="1373166"/>
          <a:ext cx="9986962" cy="1483360"/>
        </p:xfrm>
        <a:graphic>
          <a:graphicData uri="http://schemas.openxmlformats.org/drawingml/2006/table">
            <a:tbl>
              <a:tblPr firstRow="1" bandRow="1">
                <a:tableStyleId>{2D5ABB26-0587-4C30-8999-92F81FD0307C}</a:tableStyleId>
              </a:tblPr>
              <a:tblGrid>
                <a:gridCol w="1464469">
                  <a:extLst>
                    <a:ext uri="{9D8B030D-6E8A-4147-A177-3AD203B41FA5}">
                      <a16:colId xmlns:a16="http://schemas.microsoft.com/office/drawing/2014/main" val="4026308786"/>
                    </a:ext>
                  </a:extLst>
                </a:gridCol>
                <a:gridCol w="1578769">
                  <a:extLst>
                    <a:ext uri="{9D8B030D-6E8A-4147-A177-3AD203B41FA5}">
                      <a16:colId xmlns:a16="http://schemas.microsoft.com/office/drawing/2014/main" val="2630490861"/>
                    </a:ext>
                  </a:extLst>
                </a:gridCol>
                <a:gridCol w="1585912">
                  <a:extLst>
                    <a:ext uri="{9D8B030D-6E8A-4147-A177-3AD203B41FA5}">
                      <a16:colId xmlns:a16="http://schemas.microsoft.com/office/drawing/2014/main" val="228909072"/>
                    </a:ext>
                  </a:extLst>
                </a:gridCol>
                <a:gridCol w="1778794">
                  <a:extLst>
                    <a:ext uri="{9D8B030D-6E8A-4147-A177-3AD203B41FA5}">
                      <a16:colId xmlns:a16="http://schemas.microsoft.com/office/drawing/2014/main" val="2579196348"/>
                    </a:ext>
                  </a:extLst>
                </a:gridCol>
                <a:gridCol w="1971675">
                  <a:extLst>
                    <a:ext uri="{9D8B030D-6E8A-4147-A177-3AD203B41FA5}">
                      <a16:colId xmlns:a16="http://schemas.microsoft.com/office/drawing/2014/main" val="4288849895"/>
                    </a:ext>
                  </a:extLst>
                </a:gridCol>
                <a:gridCol w="1607343">
                  <a:extLst>
                    <a:ext uri="{9D8B030D-6E8A-4147-A177-3AD203B41FA5}">
                      <a16:colId xmlns:a16="http://schemas.microsoft.com/office/drawing/2014/main" val="617726875"/>
                    </a:ext>
                  </a:extLst>
                </a:gridCol>
              </a:tblGrid>
              <a:tr h="370840">
                <a:tc>
                  <a:txBody>
                    <a:bodyPr/>
                    <a:lstStyle/>
                    <a:p>
                      <a:r>
                        <a:rPr lang="zh-CN" altLang="en-US" dirty="0">
                          <a:solidFill>
                            <a:schemeClr val="bg1"/>
                          </a:solidFill>
                        </a:rPr>
                        <a:t>合同号</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r>
                        <a:rPr lang="en-US" altLang="zh-CN" dirty="0">
                          <a:solidFill>
                            <a:schemeClr val="bg1"/>
                          </a:solidFill>
                        </a:rPr>
                        <a:t>O1</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r>
                        <a:rPr lang="en-US" altLang="zh-CN" dirty="0">
                          <a:solidFill>
                            <a:schemeClr val="bg1"/>
                          </a:solidFill>
                        </a:rPr>
                        <a:t>O2</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4D6A0"/>
                    </a:solidFill>
                  </a:tcPr>
                </a:tc>
                <a:tc>
                  <a:txBody>
                    <a:bodyPr/>
                    <a:lstStyle/>
                    <a:p>
                      <a:r>
                        <a:rPr lang="en-US" altLang="zh-CN" dirty="0">
                          <a:solidFill>
                            <a:schemeClr val="bg1"/>
                          </a:solidFill>
                        </a:rPr>
                        <a:t>O3</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9C499"/>
                    </a:solidFill>
                  </a:tcPr>
                </a:tc>
                <a:tc>
                  <a:txBody>
                    <a:bodyPr/>
                    <a:lstStyle/>
                    <a:p>
                      <a:r>
                        <a:rPr lang="en-US" altLang="zh-CN" dirty="0">
                          <a:solidFill>
                            <a:schemeClr val="bg1"/>
                          </a:solidFill>
                        </a:rPr>
                        <a:t>O4</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7DDE8"/>
                    </a:solidFill>
                  </a:tcPr>
                </a:tc>
                <a:tc>
                  <a:txBody>
                    <a:bodyPr/>
                    <a:lstStyle/>
                    <a:p>
                      <a:r>
                        <a:rPr lang="en-US" altLang="zh-CN" dirty="0">
                          <a:solidFill>
                            <a:schemeClr val="bg1"/>
                          </a:solidFill>
                        </a:rPr>
                        <a:t>O5</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BFBF"/>
                    </a:solidFill>
                  </a:tcPr>
                </a:tc>
                <a:extLst>
                  <a:ext uri="{0D108BD9-81ED-4DB2-BD59-A6C34878D82A}">
                    <a16:rowId xmlns:a16="http://schemas.microsoft.com/office/drawing/2014/main" val="3821340623"/>
                  </a:ext>
                </a:extLst>
              </a:tr>
              <a:tr h="370840">
                <a:tc>
                  <a:txBody>
                    <a:bodyPr/>
                    <a:lstStyle/>
                    <a:p>
                      <a:r>
                        <a:rPr lang="zh-CN" altLang="en-US" dirty="0">
                          <a:solidFill>
                            <a:schemeClr val="bg1"/>
                          </a:solidFill>
                        </a:rPr>
                        <a:t>宽度</a:t>
                      </a:r>
                      <a:r>
                        <a:rPr lang="en-US" altLang="zh-CN" dirty="0">
                          <a:solidFill>
                            <a:schemeClr val="bg1"/>
                          </a:solidFill>
                        </a:rPr>
                        <a:t>(mm)</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r>
                        <a:rPr lang="en-US" altLang="zh-CN" dirty="0">
                          <a:solidFill>
                            <a:schemeClr val="bg1"/>
                          </a:solidFill>
                        </a:rPr>
                        <a:t>1000</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990</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995</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990</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983</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85600638"/>
                  </a:ext>
                </a:extLst>
              </a:tr>
              <a:tr h="370840">
                <a:tc>
                  <a:txBody>
                    <a:bodyPr/>
                    <a:lstStyle/>
                    <a:p>
                      <a:r>
                        <a:rPr lang="zh-CN" altLang="en-US" dirty="0">
                          <a:solidFill>
                            <a:schemeClr val="bg1"/>
                          </a:solidFill>
                        </a:rPr>
                        <a:t>厚度</a:t>
                      </a:r>
                      <a:r>
                        <a:rPr lang="en-US" altLang="zh-CN" dirty="0">
                          <a:solidFill>
                            <a:schemeClr val="bg1"/>
                          </a:solidFill>
                        </a:rPr>
                        <a:t>(mm)</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r>
                        <a:rPr lang="en-US" altLang="zh-CN" dirty="0">
                          <a:solidFill>
                            <a:schemeClr val="bg1"/>
                          </a:solidFill>
                        </a:rPr>
                        <a:t>0.15</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0.13</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0.14</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0.11</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0.13</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61776571"/>
                  </a:ext>
                </a:extLst>
              </a:tr>
              <a:tr h="370840">
                <a:tc>
                  <a:txBody>
                    <a:bodyPr/>
                    <a:lstStyle/>
                    <a:p>
                      <a:r>
                        <a:rPr lang="zh-CN" altLang="en-US" dirty="0">
                          <a:solidFill>
                            <a:schemeClr val="bg1"/>
                          </a:solidFill>
                        </a:rPr>
                        <a:t>乳化液浓度</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r>
                        <a:rPr lang="en-US" altLang="zh-CN" dirty="0">
                          <a:solidFill>
                            <a:schemeClr val="bg1"/>
                          </a:solidFill>
                        </a:rPr>
                        <a:t>A</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C</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D</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B</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C</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34601636"/>
                  </a:ext>
                </a:extLst>
              </a:tr>
            </a:tbl>
          </a:graphicData>
        </a:graphic>
      </p:graphicFrame>
      <p:pic>
        <p:nvPicPr>
          <p:cNvPr id="7" name="图片 6">
            <a:extLst>
              <a:ext uri="{FF2B5EF4-FFF2-40B4-BE49-F238E27FC236}">
                <a16:creationId xmlns:a16="http://schemas.microsoft.com/office/drawing/2014/main" id="{D87CE54E-D002-42AB-8E23-E74D085387C0}"/>
              </a:ext>
            </a:extLst>
          </p:cNvPr>
          <p:cNvPicPr>
            <a:picLocks noChangeAspect="1"/>
          </p:cNvPicPr>
          <p:nvPr/>
        </p:nvPicPr>
        <p:blipFill rotWithShape="1">
          <a:blip r:embed="rId3"/>
          <a:srcRect t="8736"/>
          <a:stretch/>
        </p:blipFill>
        <p:spPr>
          <a:xfrm>
            <a:off x="291561" y="3728357"/>
            <a:ext cx="11158619" cy="2964288"/>
          </a:xfrm>
          <a:prstGeom prst="rect">
            <a:avLst/>
          </a:prstGeom>
        </p:spPr>
      </p:pic>
    </p:spTree>
    <p:extLst>
      <p:ext uri="{BB962C8B-B14F-4D97-AF65-F5344CB8AC3E}">
        <p14:creationId xmlns:p14="http://schemas.microsoft.com/office/powerpoint/2010/main" val="3231546437"/>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6000"/>
            <a:lum/>
          </a:blip>
          <a:srcRect/>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DACF17A-70B8-4642-B620-C35A145F5630}"/>
              </a:ext>
            </a:extLst>
          </p:cNvPr>
          <p:cNvSpPr txBox="1"/>
          <p:nvPr/>
        </p:nvSpPr>
        <p:spPr>
          <a:xfrm>
            <a:off x="1415497" y="1655372"/>
            <a:ext cx="4286917" cy="1754326"/>
          </a:xfrm>
          <a:prstGeom prst="rect">
            <a:avLst/>
          </a:prstGeom>
          <a:noFill/>
        </p:spPr>
        <p:txBody>
          <a:bodyPr wrap="square" rtlCol="0">
            <a:spAutoFit/>
          </a:bodyPr>
          <a:lstStyle/>
          <a:p>
            <a:pPr lvl="1">
              <a:lnSpc>
                <a:spcPct val="200000"/>
              </a:lnSpc>
            </a:pPr>
            <a:r>
              <a:rPr kumimoji="1" lang="zh-CN" altLang="en-US" sz="4000" b="1" dirty="0">
                <a:solidFill>
                  <a:srgbClr val="2B458C"/>
                </a:solidFill>
                <a:latin typeface="微软雅黑" panose="020B0503020204020204" pitchFamily="34" charset="-122"/>
                <a:ea typeface="微软雅黑" panose="020B0503020204020204" pitchFamily="34" charset="-122"/>
              </a:rPr>
              <a:t>研究方法</a:t>
            </a:r>
          </a:p>
          <a:p>
            <a:pPr lvl="1" algn="ctr"/>
            <a:endParaRPr kumimoji="1" lang="en-US" altLang="zh-CN" sz="2800" b="1" dirty="0">
              <a:solidFill>
                <a:srgbClr val="2B458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5879911"/>
      </p:ext>
    </p:extLst>
  </p:cSld>
  <p:clrMapOvr>
    <a:masterClrMapping/>
  </p:clrMapOvr>
  <mc:AlternateContent xmlns:mc="http://schemas.openxmlformats.org/markup-compatibility/2006" xmlns:p14="http://schemas.microsoft.com/office/powerpoint/2010/main">
    <mc:Choice Requires="p14">
      <p:transition p14:dur="0" advTm="2471"/>
    </mc:Choice>
    <mc:Fallback xmlns="">
      <p:transition advTm="2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研究方法</a:t>
              </a:r>
            </a:p>
          </p:txBody>
        </p:sp>
      </p:grpSp>
      <p:pic>
        <p:nvPicPr>
          <p:cNvPr id="6" name="图形 5">
            <a:extLst>
              <a:ext uri="{FF2B5EF4-FFF2-40B4-BE49-F238E27FC236}">
                <a16:creationId xmlns:a16="http://schemas.microsoft.com/office/drawing/2014/main" id="{12B6F633-CF00-44EC-88F1-E7EE7FA7A7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5951" y="2203493"/>
            <a:ext cx="10984086" cy="4785147"/>
          </a:xfrm>
          <a:prstGeom prst="rect">
            <a:avLst/>
          </a:prstGeom>
        </p:spPr>
      </p:pic>
      <p:grpSp>
        <p:nvGrpSpPr>
          <p:cNvPr id="15" name="组合 14">
            <a:extLst>
              <a:ext uri="{FF2B5EF4-FFF2-40B4-BE49-F238E27FC236}">
                <a16:creationId xmlns:a16="http://schemas.microsoft.com/office/drawing/2014/main" id="{4DFCCD3F-ED47-472D-B338-EFB2A36A8145}"/>
              </a:ext>
            </a:extLst>
          </p:cNvPr>
          <p:cNvGrpSpPr/>
          <p:nvPr/>
        </p:nvGrpSpPr>
        <p:grpSpPr>
          <a:xfrm>
            <a:off x="291561" y="674846"/>
            <a:ext cx="5958850" cy="581057"/>
            <a:chOff x="337175" y="1658838"/>
            <a:chExt cx="5958850" cy="581057"/>
          </a:xfrm>
        </p:grpSpPr>
        <p:sp>
          <p:nvSpPr>
            <p:cNvPr id="16" name="文本框 15">
              <a:extLst>
                <a:ext uri="{FF2B5EF4-FFF2-40B4-BE49-F238E27FC236}">
                  <a16:creationId xmlns:a16="http://schemas.microsoft.com/office/drawing/2014/main" id="{F2911A12-23A5-40E4-A226-19FA5450C4D4}"/>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问题抽象</a:t>
              </a:r>
            </a:p>
          </p:txBody>
        </p:sp>
        <p:sp>
          <p:nvSpPr>
            <p:cNvPr id="17" name="等腰三角形 16">
              <a:extLst>
                <a:ext uri="{FF2B5EF4-FFF2-40B4-BE49-F238E27FC236}">
                  <a16:creationId xmlns:a16="http://schemas.microsoft.com/office/drawing/2014/main" id="{472A02DC-61E5-40DD-8570-7DB90DD1AC89}"/>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18" name="文本框 17">
            <a:extLst>
              <a:ext uri="{FF2B5EF4-FFF2-40B4-BE49-F238E27FC236}">
                <a16:creationId xmlns:a16="http://schemas.microsoft.com/office/drawing/2014/main" id="{4188349D-2A6E-4756-8EC4-2A24DF1CF531}"/>
              </a:ext>
            </a:extLst>
          </p:cNvPr>
          <p:cNvSpPr txBox="1"/>
          <p:nvPr/>
        </p:nvSpPr>
        <p:spPr>
          <a:xfrm>
            <a:off x="885951" y="1242204"/>
            <a:ext cx="7990048" cy="961289"/>
          </a:xfrm>
          <a:prstGeom prst="rect">
            <a:avLst/>
          </a:prstGeom>
          <a:noFill/>
        </p:spPr>
        <p:txBody>
          <a:bodyPr wrap="square">
            <a:spAutoFit/>
          </a:bodyPr>
          <a:lstStyle/>
          <a:p>
            <a:pPr>
              <a:lnSpc>
                <a:spcPct val="150000"/>
              </a:lnSpc>
            </a:pPr>
            <a:r>
              <a:rPr kumimoji="1"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单个工序排程抽象成</a:t>
            </a:r>
            <a:r>
              <a:rPr kumimoji="1"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带库存约束的</a:t>
            </a:r>
            <a:r>
              <a:rPr kumimoji="1"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VRPTW</a:t>
            </a:r>
            <a:r>
              <a:rPr kumimoji="1"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问题</a:t>
            </a:r>
          </a:p>
          <a:p>
            <a:pPr>
              <a:lnSpc>
                <a:spcPct val="150000"/>
              </a:lnSpc>
            </a:pPr>
            <a:r>
              <a:rPr kumimoji="1"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一体化排程抽象成</a:t>
            </a:r>
            <a:r>
              <a:rPr kumimoji="1"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带有库存约束的两阶段</a:t>
            </a:r>
            <a:r>
              <a:rPr kumimoji="1"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VRPTW</a:t>
            </a:r>
            <a:r>
              <a:rPr kumimoji="1"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问题</a:t>
            </a:r>
          </a:p>
        </p:txBody>
      </p:sp>
    </p:spTree>
    <p:extLst>
      <p:ext uri="{BB962C8B-B14F-4D97-AF65-F5344CB8AC3E}">
        <p14:creationId xmlns:p14="http://schemas.microsoft.com/office/powerpoint/2010/main" val="2127319228"/>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研究方法</a:t>
              </a:r>
            </a:p>
          </p:txBody>
        </p:sp>
      </p:grpSp>
      <p:pic>
        <p:nvPicPr>
          <p:cNvPr id="18" name="图形 17">
            <a:extLst>
              <a:ext uri="{FF2B5EF4-FFF2-40B4-BE49-F238E27FC236}">
                <a16:creationId xmlns:a16="http://schemas.microsoft.com/office/drawing/2014/main" id="{06DD8E86-969A-48B0-8A5A-6E8CE9575E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94" y="659403"/>
            <a:ext cx="10905012" cy="6252805"/>
          </a:xfrm>
          <a:prstGeom prst="rect">
            <a:avLst/>
          </a:prstGeom>
        </p:spPr>
      </p:pic>
    </p:spTree>
    <p:extLst>
      <p:ext uri="{BB962C8B-B14F-4D97-AF65-F5344CB8AC3E}">
        <p14:creationId xmlns:p14="http://schemas.microsoft.com/office/powerpoint/2010/main" val="3258488493"/>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研究方法</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系统架构</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pic>
        <p:nvPicPr>
          <p:cNvPr id="5" name="图形 4">
            <a:extLst>
              <a:ext uri="{FF2B5EF4-FFF2-40B4-BE49-F238E27FC236}">
                <a16:creationId xmlns:a16="http://schemas.microsoft.com/office/drawing/2014/main" id="{A29675DE-3342-482A-8B9F-EB9C0C16FE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3050" y="1082353"/>
            <a:ext cx="9099349" cy="5696847"/>
          </a:xfrm>
          <a:prstGeom prst="rect">
            <a:avLst/>
          </a:prstGeom>
        </p:spPr>
      </p:pic>
    </p:spTree>
    <p:extLst>
      <p:ext uri="{BB962C8B-B14F-4D97-AF65-F5344CB8AC3E}">
        <p14:creationId xmlns:p14="http://schemas.microsoft.com/office/powerpoint/2010/main" val="2265723815"/>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6000"/>
            <a:lum/>
          </a:blip>
          <a:srcRect/>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DACF17A-70B8-4642-B620-C35A145F5630}"/>
              </a:ext>
            </a:extLst>
          </p:cNvPr>
          <p:cNvSpPr txBox="1"/>
          <p:nvPr/>
        </p:nvSpPr>
        <p:spPr>
          <a:xfrm>
            <a:off x="1415497" y="1655372"/>
            <a:ext cx="5268332" cy="1754326"/>
          </a:xfrm>
          <a:prstGeom prst="rect">
            <a:avLst/>
          </a:prstGeom>
          <a:noFill/>
        </p:spPr>
        <p:txBody>
          <a:bodyPr wrap="square" rtlCol="0">
            <a:spAutoFit/>
          </a:bodyPr>
          <a:lstStyle/>
          <a:p>
            <a:pPr lvl="1">
              <a:lnSpc>
                <a:spcPct val="200000"/>
              </a:lnSpc>
            </a:pPr>
            <a:r>
              <a:rPr kumimoji="1" lang="zh-CN" altLang="en-US" sz="4000" b="1" dirty="0">
                <a:solidFill>
                  <a:srgbClr val="2B458C"/>
                </a:solidFill>
                <a:latin typeface="微软雅黑" panose="020B0503020204020204" pitchFamily="34" charset="-122"/>
                <a:ea typeface="微软雅黑" panose="020B0503020204020204" pitchFamily="34" charset="-122"/>
              </a:rPr>
              <a:t>预期成果和总结</a:t>
            </a:r>
          </a:p>
          <a:p>
            <a:pPr lvl="1" algn="ctr"/>
            <a:endParaRPr kumimoji="1" lang="en-US" altLang="zh-CN" sz="2800" b="1" dirty="0">
              <a:solidFill>
                <a:srgbClr val="2B458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16564877"/>
      </p:ext>
    </p:extLst>
  </p:cSld>
  <p:clrMapOvr>
    <a:masterClrMapping/>
  </p:clrMapOvr>
  <mc:AlternateContent xmlns:mc="http://schemas.openxmlformats.org/markup-compatibility/2006" xmlns:p14="http://schemas.microsoft.com/office/powerpoint/2010/main">
    <mc:Choice Requires="p14">
      <p:transition p14:dur="0" advTm="2471"/>
    </mc:Choice>
    <mc:Fallback xmlns="">
      <p:transition advTm="2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预期成果</a:t>
              </a:r>
            </a:p>
          </p:txBody>
        </p:sp>
      </p:grpSp>
      <p:sp>
        <p:nvSpPr>
          <p:cNvPr id="18" name="文本框 32">
            <a:extLst>
              <a:ext uri="{FF2B5EF4-FFF2-40B4-BE49-F238E27FC236}">
                <a16:creationId xmlns:a16="http://schemas.microsoft.com/office/drawing/2014/main" id="{C644CC50-2850-412D-BE20-11127DA01CD7}"/>
              </a:ext>
            </a:extLst>
          </p:cNvPr>
          <p:cNvSpPr txBox="1">
            <a:spLocks noChangeArrowheads="1"/>
          </p:cNvSpPr>
          <p:nvPr/>
        </p:nvSpPr>
        <p:spPr bwMode="auto">
          <a:xfrm>
            <a:off x="317035" y="2000417"/>
            <a:ext cx="12667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None/>
            </a:pPr>
            <a:r>
              <a:rPr kumimoji="1" lang="zh-CN" altLang="en-US" sz="2000" b="1" dirty="0">
                <a:solidFill>
                  <a:srgbClr val="0070C0"/>
                </a:solidFill>
                <a:ea typeface="思源黑体 CN Medium" panose="020B0600000000000000" pitchFamily="34" charset="-122"/>
                <a:cs typeface="Times New Roman" panose="02020603050405020304" pitchFamily="18" charset="0"/>
              </a:rPr>
              <a:t>精确算法</a:t>
            </a:r>
          </a:p>
        </p:txBody>
      </p:sp>
      <p:sp>
        <p:nvSpPr>
          <p:cNvPr id="19" name="文本框 32">
            <a:extLst>
              <a:ext uri="{FF2B5EF4-FFF2-40B4-BE49-F238E27FC236}">
                <a16:creationId xmlns:a16="http://schemas.microsoft.com/office/drawing/2014/main" id="{647E8F0C-80B9-4CFE-887B-FD30B7D0BA4C}"/>
              </a:ext>
            </a:extLst>
          </p:cNvPr>
          <p:cNvSpPr txBox="1">
            <a:spLocks noChangeArrowheads="1"/>
          </p:cNvSpPr>
          <p:nvPr/>
        </p:nvSpPr>
        <p:spPr bwMode="auto">
          <a:xfrm>
            <a:off x="5261453" y="3244749"/>
            <a:ext cx="12667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None/>
            </a:pPr>
            <a:r>
              <a:rPr kumimoji="1" lang="zh-CN" altLang="en-US" sz="2000" b="1" dirty="0">
                <a:solidFill>
                  <a:srgbClr val="0070C0"/>
                </a:solidFill>
                <a:ea typeface="思源黑体 CN Medium" panose="020B0600000000000000" pitchFamily="34" charset="-122"/>
                <a:cs typeface="Times New Roman" panose="02020603050405020304" pitchFamily="18" charset="0"/>
              </a:rPr>
              <a:t>数据实验</a:t>
            </a:r>
          </a:p>
        </p:txBody>
      </p:sp>
      <p:sp>
        <p:nvSpPr>
          <p:cNvPr id="20" name="文本框 33">
            <a:extLst>
              <a:ext uri="{FF2B5EF4-FFF2-40B4-BE49-F238E27FC236}">
                <a16:creationId xmlns:a16="http://schemas.microsoft.com/office/drawing/2014/main" id="{753914C6-6C1F-4283-9437-E5208056DA2A}"/>
              </a:ext>
            </a:extLst>
          </p:cNvPr>
          <p:cNvSpPr txBox="1">
            <a:spLocks noChangeArrowheads="1"/>
          </p:cNvSpPr>
          <p:nvPr/>
        </p:nvSpPr>
        <p:spPr bwMode="auto">
          <a:xfrm>
            <a:off x="12429" y="4834450"/>
            <a:ext cx="12690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None/>
            </a:pPr>
            <a:r>
              <a:rPr kumimoji="1" lang="zh-CN" altLang="en-US" sz="2000" b="1" dirty="0">
                <a:solidFill>
                  <a:srgbClr val="0070C0"/>
                </a:solidFill>
                <a:ea typeface="思源黑体 CN Medium" panose="020B0600000000000000" pitchFamily="34" charset="-122"/>
                <a:cs typeface="Times New Roman" panose="02020603050405020304" pitchFamily="18" charset="0"/>
              </a:rPr>
              <a:t>数学模型</a:t>
            </a:r>
          </a:p>
        </p:txBody>
      </p:sp>
      <p:sp>
        <p:nvSpPr>
          <p:cNvPr id="21" name="文本框 32">
            <a:extLst>
              <a:ext uri="{FF2B5EF4-FFF2-40B4-BE49-F238E27FC236}">
                <a16:creationId xmlns:a16="http://schemas.microsoft.com/office/drawing/2014/main" id="{404CC93E-CA8F-42E0-9C04-365DC7148648}"/>
              </a:ext>
            </a:extLst>
          </p:cNvPr>
          <p:cNvSpPr txBox="1">
            <a:spLocks noChangeArrowheads="1"/>
          </p:cNvSpPr>
          <p:nvPr/>
        </p:nvSpPr>
        <p:spPr bwMode="auto">
          <a:xfrm>
            <a:off x="7382469" y="751414"/>
            <a:ext cx="12667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None/>
            </a:pPr>
            <a:r>
              <a:rPr kumimoji="1" lang="zh-CN" altLang="en-US" sz="2000" b="1" dirty="0">
                <a:solidFill>
                  <a:srgbClr val="0070C0"/>
                </a:solidFill>
                <a:ea typeface="思源黑体 CN Medium" panose="020B0600000000000000" pitchFamily="34" charset="-122"/>
                <a:cs typeface="Times New Roman" panose="02020603050405020304" pitchFamily="18" charset="0"/>
              </a:rPr>
              <a:t>数学模型</a:t>
            </a:r>
          </a:p>
        </p:txBody>
      </p:sp>
      <p:sp>
        <p:nvSpPr>
          <p:cNvPr id="25" name="TextBox 36">
            <a:extLst>
              <a:ext uri="{FF2B5EF4-FFF2-40B4-BE49-F238E27FC236}">
                <a16:creationId xmlns:a16="http://schemas.microsoft.com/office/drawing/2014/main" id="{76741A38-EFB8-4F0F-9E85-FE3E7464647A}"/>
              </a:ext>
            </a:extLst>
          </p:cNvPr>
          <p:cNvSpPr txBox="1">
            <a:spLocks noChangeArrowheads="1"/>
          </p:cNvSpPr>
          <p:nvPr/>
        </p:nvSpPr>
        <p:spPr bwMode="auto">
          <a:xfrm>
            <a:off x="7366967" y="1115621"/>
            <a:ext cx="37715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dirty="0">
                <a:solidFill>
                  <a:schemeClr val="bg1"/>
                </a:solidFill>
                <a:latin typeface="Arial" pitchFamily="34" charset="0"/>
                <a:ea typeface="微软雅黑" pitchFamily="34" charset="-122"/>
                <a:sym typeface="Arial" pitchFamily="34" charset="0"/>
              </a:rPr>
              <a:t>围绕实际问题建立有效的数学模型</a:t>
            </a:r>
            <a:endParaRPr lang="id-ID" altLang="zh-CN" sz="1600" dirty="0">
              <a:solidFill>
                <a:schemeClr val="bg1"/>
              </a:solidFill>
              <a:latin typeface="Arial" pitchFamily="34" charset="0"/>
              <a:ea typeface="微软雅黑" pitchFamily="34" charset="-122"/>
              <a:cs typeface="Open Sans Light"/>
              <a:sym typeface="Arial" pitchFamily="34" charset="0"/>
            </a:endParaRPr>
          </a:p>
        </p:txBody>
      </p:sp>
      <p:sp>
        <p:nvSpPr>
          <p:cNvPr id="26" name="文本框 32">
            <a:extLst>
              <a:ext uri="{FF2B5EF4-FFF2-40B4-BE49-F238E27FC236}">
                <a16:creationId xmlns:a16="http://schemas.microsoft.com/office/drawing/2014/main" id="{523E17F9-39BB-4A1F-ADEE-A38D576561D2}"/>
              </a:ext>
            </a:extLst>
          </p:cNvPr>
          <p:cNvSpPr txBox="1">
            <a:spLocks noChangeArrowheads="1"/>
          </p:cNvSpPr>
          <p:nvPr/>
        </p:nvSpPr>
        <p:spPr bwMode="auto">
          <a:xfrm>
            <a:off x="7413738" y="1835700"/>
            <a:ext cx="12667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None/>
            </a:pPr>
            <a:r>
              <a:rPr kumimoji="1" lang="zh-CN" altLang="en-US" sz="2000" b="1" dirty="0">
                <a:solidFill>
                  <a:srgbClr val="0070C0"/>
                </a:solidFill>
                <a:ea typeface="思源黑体 CN Medium" panose="020B0600000000000000" pitchFamily="34" charset="-122"/>
                <a:cs typeface="Times New Roman" panose="02020603050405020304" pitchFamily="18" charset="0"/>
              </a:rPr>
              <a:t>精确算法</a:t>
            </a:r>
          </a:p>
        </p:txBody>
      </p:sp>
      <p:sp>
        <p:nvSpPr>
          <p:cNvPr id="31" name="TextBox 36">
            <a:extLst>
              <a:ext uri="{FF2B5EF4-FFF2-40B4-BE49-F238E27FC236}">
                <a16:creationId xmlns:a16="http://schemas.microsoft.com/office/drawing/2014/main" id="{3FAF0F46-D34B-491B-AB24-DFA52AFB4030}"/>
              </a:ext>
            </a:extLst>
          </p:cNvPr>
          <p:cNvSpPr txBox="1">
            <a:spLocks noChangeArrowheads="1"/>
          </p:cNvSpPr>
          <p:nvPr/>
        </p:nvSpPr>
        <p:spPr bwMode="auto">
          <a:xfrm>
            <a:off x="7413738" y="2205032"/>
            <a:ext cx="37715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dirty="0">
                <a:solidFill>
                  <a:schemeClr val="bg1"/>
                </a:solidFill>
                <a:latin typeface="Arial" pitchFamily="34" charset="0"/>
                <a:ea typeface="微软雅黑" pitchFamily="34" charset="-122"/>
                <a:sym typeface="Arial" pitchFamily="34" charset="0"/>
              </a:rPr>
              <a:t>利用</a:t>
            </a:r>
            <a:r>
              <a:rPr lang="en-US" altLang="zh-CN" sz="1600" dirty="0">
                <a:solidFill>
                  <a:schemeClr val="bg1"/>
                </a:solidFill>
                <a:latin typeface="Arial" pitchFamily="34" charset="0"/>
                <a:ea typeface="微软雅黑" pitchFamily="34" charset="-122"/>
                <a:sym typeface="Arial" pitchFamily="34" charset="0"/>
              </a:rPr>
              <a:t>DP</a:t>
            </a:r>
            <a:r>
              <a:rPr lang="zh-CN" altLang="en-US" sz="1600" dirty="0">
                <a:solidFill>
                  <a:schemeClr val="bg1"/>
                </a:solidFill>
                <a:latin typeface="Arial" pitchFamily="34" charset="0"/>
                <a:ea typeface="微软雅黑" pitchFamily="34" charset="-122"/>
                <a:sym typeface="Arial" pitchFamily="34" charset="0"/>
              </a:rPr>
              <a:t>，</a:t>
            </a:r>
            <a:r>
              <a:rPr lang="en-US" altLang="zh-CN" sz="1600" dirty="0">
                <a:solidFill>
                  <a:schemeClr val="bg1"/>
                </a:solidFill>
                <a:latin typeface="Arial" pitchFamily="34" charset="0"/>
                <a:ea typeface="微软雅黑" pitchFamily="34" charset="-122"/>
                <a:sym typeface="Arial" pitchFamily="34" charset="0"/>
              </a:rPr>
              <a:t>MILP</a:t>
            </a:r>
            <a:r>
              <a:rPr lang="zh-CN" altLang="en-US" sz="1600" dirty="0">
                <a:solidFill>
                  <a:schemeClr val="bg1"/>
                </a:solidFill>
                <a:latin typeface="Arial" pitchFamily="34" charset="0"/>
                <a:ea typeface="微软雅黑" pitchFamily="34" charset="-122"/>
                <a:sym typeface="Arial" pitchFamily="34" charset="0"/>
              </a:rPr>
              <a:t>等方法求解该问题的最优解</a:t>
            </a:r>
            <a:endParaRPr lang="id-ID" altLang="zh-CN" sz="1600" dirty="0">
              <a:solidFill>
                <a:schemeClr val="bg1"/>
              </a:solidFill>
              <a:latin typeface="Arial" pitchFamily="34" charset="0"/>
              <a:ea typeface="微软雅黑" pitchFamily="34" charset="-122"/>
              <a:cs typeface="Open Sans Light"/>
              <a:sym typeface="Arial" pitchFamily="34" charset="0"/>
            </a:endParaRPr>
          </a:p>
        </p:txBody>
      </p:sp>
      <p:sp>
        <p:nvSpPr>
          <p:cNvPr id="32" name="文本框 32">
            <a:extLst>
              <a:ext uri="{FF2B5EF4-FFF2-40B4-BE49-F238E27FC236}">
                <a16:creationId xmlns:a16="http://schemas.microsoft.com/office/drawing/2014/main" id="{DB505D23-BE97-4E24-9ECC-4B978A61F870}"/>
              </a:ext>
            </a:extLst>
          </p:cNvPr>
          <p:cNvSpPr txBox="1">
            <a:spLocks noChangeArrowheads="1"/>
          </p:cNvSpPr>
          <p:nvPr/>
        </p:nvSpPr>
        <p:spPr bwMode="auto">
          <a:xfrm>
            <a:off x="7381623" y="4335161"/>
            <a:ext cx="12667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kumimoji="1" lang="zh-CN" altLang="en-US" sz="2000" b="1" dirty="0">
                <a:solidFill>
                  <a:srgbClr val="0070C0"/>
                </a:solidFill>
                <a:ea typeface="思源黑体 CN Medium" panose="020B0600000000000000" pitchFamily="34" charset="-122"/>
                <a:cs typeface="Times New Roman" panose="02020603050405020304" pitchFamily="18" charset="0"/>
              </a:rPr>
              <a:t>数据实验</a:t>
            </a:r>
          </a:p>
        </p:txBody>
      </p:sp>
      <p:sp>
        <p:nvSpPr>
          <p:cNvPr id="36" name="TextBox 36">
            <a:extLst>
              <a:ext uri="{FF2B5EF4-FFF2-40B4-BE49-F238E27FC236}">
                <a16:creationId xmlns:a16="http://schemas.microsoft.com/office/drawing/2014/main" id="{0B526A80-B98D-48D8-B1AE-4D06B3C1DD30}"/>
              </a:ext>
            </a:extLst>
          </p:cNvPr>
          <p:cNvSpPr txBox="1">
            <a:spLocks noChangeArrowheads="1"/>
          </p:cNvSpPr>
          <p:nvPr/>
        </p:nvSpPr>
        <p:spPr bwMode="auto">
          <a:xfrm>
            <a:off x="7381622" y="4773088"/>
            <a:ext cx="377159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dirty="0">
                <a:solidFill>
                  <a:schemeClr val="bg1"/>
                </a:solidFill>
                <a:latin typeface="Arial" pitchFamily="34" charset="0"/>
                <a:ea typeface="微软雅黑" pitchFamily="34" charset="-122"/>
                <a:cs typeface="Open Sans Light"/>
                <a:sym typeface="Arial" pitchFamily="34" charset="0"/>
              </a:rPr>
              <a:t>输入合同订单信息，与实际生产计划比较，验证一体化生产计划的合理与有效性。</a:t>
            </a:r>
            <a:endParaRPr lang="id-ID" altLang="zh-CN" sz="1600" dirty="0">
              <a:solidFill>
                <a:schemeClr val="bg1"/>
              </a:solidFill>
              <a:latin typeface="Arial" pitchFamily="34" charset="0"/>
              <a:ea typeface="微软雅黑" pitchFamily="34" charset="-122"/>
              <a:cs typeface="Open Sans Light"/>
              <a:sym typeface="Arial" pitchFamily="34" charset="0"/>
            </a:endParaRPr>
          </a:p>
        </p:txBody>
      </p:sp>
      <p:sp>
        <p:nvSpPr>
          <p:cNvPr id="37" name="矩形 36">
            <a:extLst>
              <a:ext uri="{FF2B5EF4-FFF2-40B4-BE49-F238E27FC236}">
                <a16:creationId xmlns:a16="http://schemas.microsoft.com/office/drawing/2014/main" id="{CB7A1330-4147-4222-A918-3C603483F399}"/>
              </a:ext>
            </a:extLst>
          </p:cNvPr>
          <p:cNvSpPr/>
          <p:nvPr/>
        </p:nvSpPr>
        <p:spPr>
          <a:xfrm>
            <a:off x="3081208" y="2067859"/>
            <a:ext cx="1210588" cy="400110"/>
          </a:xfrm>
          <a:prstGeom prst="rect">
            <a:avLst/>
          </a:prstGeom>
        </p:spPr>
        <p:txBody>
          <a:bodyPr wrap="none">
            <a:spAutoFit/>
          </a:bodyPr>
          <a:lstStyle/>
          <a:p>
            <a:pPr>
              <a:spcBef>
                <a:spcPct val="0"/>
              </a:spcBef>
            </a:pPr>
            <a:r>
              <a:rPr kumimoji="1" lang="zh-CN" altLang="en-US" sz="2000" b="1" dirty="0">
                <a:solidFill>
                  <a:srgbClr val="0070C0"/>
                </a:solidFill>
                <a:latin typeface="Calibri" pitchFamily="34" charset="0"/>
                <a:ea typeface="思源黑体 CN Medium" panose="020B0600000000000000" pitchFamily="34" charset="-122"/>
                <a:cs typeface="Times New Roman" panose="02020603050405020304" pitchFamily="18" charset="0"/>
                <a:sym typeface="Calibri" pitchFamily="34" charset="0"/>
              </a:rPr>
              <a:t>近似算法</a:t>
            </a:r>
          </a:p>
        </p:txBody>
      </p:sp>
      <p:sp>
        <p:nvSpPr>
          <p:cNvPr id="38" name="文本框 32">
            <a:extLst>
              <a:ext uri="{FF2B5EF4-FFF2-40B4-BE49-F238E27FC236}">
                <a16:creationId xmlns:a16="http://schemas.microsoft.com/office/drawing/2014/main" id="{F29267D1-E82D-4FDA-BB2E-D201C6864BB8}"/>
              </a:ext>
            </a:extLst>
          </p:cNvPr>
          <p:cNvSpPr txBox="1">
            <a:spLocks noChangeArrowheads="1"/>
          </p:cNvSpPr>
          <p:nvPr/>
        </p:nvSpPr>
        <p:spPr bwMode="auto">
          <a:xfrm>
            <a:off x="7413737" y="3011722"/>
            <a:ext cx="12667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kumimoji="1" lang="zh-CN" altLang="en-US" sz="2000" b="1" dirty="0">
                <a:solidFill>
                  <a:srgbClr val="0070C0"/>
                </a:solidFill>
                <a:ea typeface="思源黑体 CN Medium" panose="020B0600000000000000" pitchFamily="34" charset="-122"/>
                <a:cs typeface="Times New Roman" panose="02020603050405020304" pitchFamily="18" charset="0"/>
              </a:rPr>
              <a:t>近似算法</a:t>
            </a:r>
          </a:p>
        </p:txBody>
      </p:sp>
      <p:sp>
        <p:nvSpPr>
          <p:cNvPr id="42" name="TextBox 36">
            <a:extLst>
              <a:ext uri="{FF2B5EF4-FFF2-40B4-BE49-F238E27FC236}">
                <a16:creationId xmlns:a16="http://schemas.microsoft.com/office/drawing/2014/main" id="{31E4487B-3935-4749-BE4A-DF388F6194FD}"/>
              </a:ext>
            </a:extLst>
          </p:cNvPr>
          <p:cNvSpPr txBox="1">
            <a:spLocks noChangeArrowheads="1"/>
          </p:cNvSpPr>
          <p:nvPr/>
        </p:nvSpPr>
        <p:spPr bwMode="auto">
          <a:xfrm>
            <a:off x="7413737" y="3381054"/>
            <a:ext cx="37715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dirty="0">
                <a:solidFill>
                  <a:schemeClr val="bg1"/>
                </a:solidFill>
                <a:latin typeface="Arial" pitchFamily="34" charset="0"/>
                <a:ea typeface="微软雅黑" pitchFamily="34" charset="-122"/>
                <a:sym typeface="Arial" pitchFamily="34" charset="0"/>
              </a:rPr>
              <a:t>利用</a:t>
            </a:r>
            <a:r>
              <a:rPr lang="en-US" altLang="zh-CN" sz="1600" dirty="0">
                <a:solidFill>
                  <a:schemeClr val="bg1"/>
                </a:solidFill>
                <a:latin typeface="Arial" pitchFamily="34" charset="0"/>
                <a:ea typeface="微软雅黑" pitchFamily="34" charset="-122"/>
                <a:sym typeface="Arial" pitchFamily="34" charset="0"/>
              </a:rPr>
              <a:t>C-W</a:t>
            </a:r>
            <a:r>
              <a:rPr lang="zh-CN" altLang="en-US" sz="1600" dirty="0">
                <a:solidFill>
                  <a:schemeClr val="bg1"/>
                </a:solidFill>
                <a:latin typeface="Arial" pitchFamily="34" charset="0"/>
                <a:ea typeface="微软雅黑" pitchFamily="34" charset="-122"/>
                <a:sym typeface="Arial" pitchFamily="34" charset="0"/>
              </a:rPr>
              <a:t>、</a:t>
            </a:r>
            <a:r>
              <a:rPr lang="en-US" altLang="zh-CN" sz="1600" dirty="0">
                <a:solidFill>
                  <a:schemeClr val="bg1"/>
                </a:solidFill>
                <a:latin typeface="Arial" pitchFamily="34" charset="0"/>
                <a:ea typeface="微软雅黑" pitchFamily="34" charset="-122"/>
                <a:sym typeface="Arial" pitchFamily="34" charset="0"/>
              </a:rPr>
              <a:t>LS</a:t>
            </a:r>
            <a:r>
              <a:rPr lang="zh-CN" altLang="en-US" sz="1600" dirty="0">
                <a:solidFill>
                  <a:schemeClr val="bg1"/>
                </a:solidFill>
                <a:latin typeface="Arial" pitchFamily="34" charset="0"/>
                <a:ea typeface="微软雅黑" pitchFamily="34" charset="-122"/>
                <a:sym typeface="Arial" pitchFamily="34" charset="0"/>
              </a:rPr>
              <a:t>等设计启发式、元启发式的近似算法</a:t>
            </a:r>
            <a:endParaRPr lang="id-ID" altLang="zh-CN" sz="1600" dirty="0">
              <a:solidFill>
                <a:schemeClr val="bg1"/>
              </a:solidFill>
              <a:latin typeface="Arial" pitchFamily="34" charset="0"/>
              <a:ea typeface="微软雅黑" pitchFamily="34" charset="-122"/>
              <a:cs typeface="Open Sans Light"/>
              <a:sym typeface="Arial" pitchFamily="34" charset="0"/>
            </a:endParaRPr>
          </a:p>
        </p:txBody>
      </p:sp>
      <p:pic>
        <p:nvPicPr>
          <p:cNvPr id="5" name="图形 4">
            <a:extLst>
              <a:ext uri="{FF2B5EF4-FFF2-40B4-BE49-F238E27FC236}">
                <a16:creationId xmlns:a16="http://schemas.microsoft.com/office/drawing/2014/main" id="{E21E98A5-07B3-41E1-8A55-FD734AD7D2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1845" y="694348"/>
            <a:ext cx="590550" cy="590550"/>
          </a:xfrm>
          <a:prstGeom prst="rect">
            <a:avLst/>
          </a:prstGeom>
        </p:spPr>
      </p:pic>
      <p:pic>
        <p:nvPicPr>
          <p:cNvPr id="44" name="图形 43">
            <a:extLst>
              <a:ext uri="{FF2B5EF4-FFF2-40B4-BE49-F238E27FC236}">
                <a16:creationId xmlns:a16="http://schemas.microsoft.com/office/drawing/2014/main" id="{354C7AF4-5FC3-4742-B624-C63DA96BEA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1845" y="1695604"/>
            <a:ext cx="590550" cy="590550"/>
          </a:xfrm>
          <a:prstGeom prst="rect">
            <a:avLst/>
          </a:prstGeom>
        </p:spPr>
      </p:pic>
      <p:pic>
        <p:nvPicPr>
          <p:cNvPr id="45" name="图形 44">
            <a:extLst>
              <a:ext uri="{FF2B5EF4-FFF2-40B4-BE49-F238E27FC236}">
                <a16:creationId xmlns:a16="http://schemas.microsoft.com/office/drawing/2014/main" id="{C2866C66-FD94-408E-9B8D-FB41B4D89C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1845" y="2916502"/>
            <a:ext cx="590550" cy="590550"/>
          </a:xfrm>
          <a:prstGeom prst="rect">
            <a:avLst/>
          </a:prstGeom>
        </p:spPr>
      </p:pic>
      <p:pic>
        <p:nvPicPr>
          <p:cNvPr id="46" name="图形 45">
            <a:extLst>
              <a:ext uri="{FF2B5EF4-FFF2-40B4-BE49-F238E27FC236}">
                <a16:creationId xmlns:a16="http://schemas.microsoft.com/office/drawing/2014/main" id="{FF9233D5-C565-4BD7-B85B-30B1FB1A75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1845" y="4221224"/>
            <a:ext cx="590550" cy="590550"/>
          </a:xfrm>
          <a:prstGeom prst="rect">
            <a:avLst/>
          </a:prstGeom>
        </p:spPr>
      </p:pic>
      <p:sp>
        <p:nvSpPr>
          <p:cNvPr id="52" name="文本框 32">
            <a:extLst>
              <a:ext uri="{FF2B5EF4-FFF2-40B4-BE49-F238E27FC236}">
                <a16:creationId xmlns:a16="http://schemas.microsoft.com/office/drawing/2014/main" id="{F5E644B3-EBEF-4460-AFFD-8D6E814960AF}"/>
              </a:ext>
            </a:extLst>
          </p:cNvPr>
          <p:cNvSpPr txBox="1">
            <a:spLocks noChangeArrowheads="1"/>
          </p:cNvSpPr>
          <p:nvPr/>
        </p:nvSpPr>
        <p:spPr bwMode="auto">
          <a:xfrm>
            <a:off x="7366968" y="5674736"/>
            <a:ext cx="12667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kumimoji="1" lang="zh-CN" altLang="en-US" sz="2000" b="1" dirty="0">
                <a:solidFill>
                  <a:srgbClr val="0070C0"/>
                </a:solidFill>
                <a:ea typeface="思源黑体 CN Medium" panose="020B0600000000000000" pitchFamily="34" charset="-122"/>
                <a:cs typeface="Times New Roman" panose="02020603050405020304" pitchFamily="18" charset="0"/>
              </a:rPr>
              <a:t>系统搭建</a:t>
            </a:r>
          </a:p>
        </p:txBody>
      </p:sp>
      <p:sp>
        <p:nvSpPr>
          <p:cNvPr id="53" name="TextBox 36">
            <a:extLst>
              <a:ext uri="{FF2B5EF4-FFF2-40B4-BE49-F238E27FC236}">
                <a16:creationId xmlns:a16="http://schemas.microsoft.com/office/drawing/2014/main" id="{D5112732-4AAC-49AC-BE84-401BBFCDBA61}"/>
              </a:ext>
            </a:extLst>
          </p:cNvPr>
          <p:cNvSpPr txBox="1">
            <a:spLocks noChangeArrowheads="1"/>
          </p:cNvSpPr>
          <p:nvPr/>
        </p:nvSpPr>
        <p:spPr bwMode="auto">
          <a:xfrm>
            <a:off x="7366967" y="6112663"/>
            <a:ext cx="37715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dirty="0">
                <a:solidFill>
                  <a:schemeClr val="bg1"/>
                </a:solidFill>
                <a:latin typeface="Arial" pitchFamily="34" charset="0"/>
                <a:ea typeface="微软雅黑" pitchFamily="34" charset="-122"/>
                <a:cs typeface="Open Sans Light"/>
                <a:sym typeface="Arial" pitchFamily="34" charset="0"/>
              </a:rPr>
              <a:t>搭建冷轧一体化生产计划优化系统</a:t>
            </a:r>
            <a:endParaRPr lang="id-ID" altLang="zh-CN" sz="1600" dirty="0">
              <a:solidFill>
                <a:schemeClr val="bg1"/>
              </a:solidFill>
              <a:latin typeface="Arial" pitchFamily="34" charset="0"/>
              <a:ea typeface="微软雅黑" pitchFamily="34" charset="-122"/>
              <a:cs typeface="Open Sans Light"/>
              <a:sym typeface="Arial" pitchFamily="34" charset="0"/>
            </a:endParaRPr>
          </a:p>
        </p:txBody>
      </p:sp>
      <p:pic>
        <p:nvPicPr>
          <p:cNvPr id="54" name="图形 53">
            <a:extLst>
              <a:ext uri="{FF2B5EF4-FFF2-40B4-BE49-F238E27FC236}">
                <a16:creationId xmlns:a16="http://schemas.microsoft.com/office/drawing/2014/main" id="{4D25C6E4-D5F0-49FE-AB45-B8ABDC7133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7190" y="5560799"/>
            <a:ext cx="590550" cy="590550"/>
          </a:xfrm>
          <a:prstGeom prst="rect">
            <a:avLst/>
          </a:prstGeom>
        </p:spPr>
      </p:pic>
      <p:sp>
        <p:nvSpPr>
          <p:cNvPr id="57" name="文本框 32">
            <a:extLst>
              <a:ext uri="{FF2B5EF4-FFF2-40B4-BE49-F238E27FC236}">
                <a16:creationId xmlns:a16="http://schemas.microsoft.com/office/drawing/2014/main" id="{E51B92F7-1696-4E0C-9651-F0B8987944D3}"/>
              </a:ext>
            </a:extLst>
          </p:cNvPr>
          <p:cNvSpPr txBox="1">
            <a:spLocks noChangeArrowheads="1"/>
          </p:cNvSpPr>
          <p:nvPr/>
        </p:nvSpPr>
        <p:spPr bwMode="auto">
          <a:xfrm>
            <a:off x="2656024" y="5560799"/>
            <a:ext cx="12667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kumimoji="1" lang="zh-CN" altLang="en-US" sz="2000" b="1" dirty="0">
                <a:solidFill>
                  <a:srgbClr val="0070C0"/>
                </a:solidFill>
                <a:ea typeface="思源黑体 CN Medium" panose="020B0600000000000000" pitchFamily="34" charset="-122"/>
                <a:cs typeface="Times New Roman" panose="02020603050405020304" pitchFamily="18" charset="0"/>
              </a:rPr>
              <a:t>系统搭建</a:t>
            </a:r>
          </a:p>
        </p:txBody>
      </p:sp>
      <p:pic>
        <p:nvPicPr>
          <p:cNvPr id="59" name="图形 58">
            <a:extLst>
              <a:ext uri="{FF2B5EF4-FFF2-40B4-BE49-F238E27FC236}">
                <a16:creationId xmlns:a16="http://schemas.microsoft.com/office/drawing/2014/main" id="{4DC1C2BF-78CC-4ABF-811E-FE1177852C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0569" y="2021392"/>
            <a:ext cx="5066239" cy="3888874"/>
          </a:xfrm>
          <a:prstGeom prst="rect">
            <a:avLst/>
          </a:prstGeom>
        </p:spPr>
      </p:pic>
    </p:spTree>
    <p:extLst>
      <p:ext uri="{BB962C8B-B14F-4D97-AF65-F5344CB8AC3E}">
        <p14:creationId xmlns:p14="http://schemas.microsoft.com/office/powerpoint/2010/main" val="2721090839"/>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总结</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技术路线</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pSp>
        <p:nvGrpSpPr>
          <p:cNvPr id="27" name="组合 26">
            <a:extLst>
              <a:ext uri="{FF2B5EF4-FFF2-40B4-BE49-F238E27FC236}">
                <a16:creationId xmlns:a16="http://schemas.microsoft.com/office/drawing/2014/main" id="{0CA5095D-729A-4C41-9BD8-48F1A7E3B59F}"/>
              </a:ext>
            </a:extLst>
          </p:cNvPr>
          <p:cNvGrpSpPr/>
          <p:nvPr/>
        </p:nvGrpSpPr>
        <p:grpSpPr>
          <a:xfrm>
            <a:off x="2732973" y="1145463"/>
            <a:ext cx="7320613" cy="5586262"/>
            <a:chOff x="2082800" y="250244"/>
            <a:chExt cx="7396479" cy="5969166"/>
          </a:xfrm>
        </p:grpSpPr>
        <p:grpSp>
          <p:nvGrpSpPr>
            <p:cNvPr id="29" name="组合 28">
              <a:extLst>
                <a:ext uri="{FF2B5EF4-FFF2-40B4-BE49-F238E27FC236}">
                  <a16:creationId xmlns:a16="http://schemas.microsoft.com/office/drawing/2014/main" id="{DA58063C-517E-4EE0-8F2B-3ADD293FFBE2}"/>
                </a:ext>
              </a:extLst>
            </p:cNvPr>
            <p:cNvGrpSpPr/>
            <p:nvPr/>
          </p:nvGrpSpPr>
          <p:grpSpPr>
            <a:xfrm>
              <a:off x="2197642" y="775619"/>
              <a:ext cx="7129238" cy="5379788"/>
              <a:chOff x="1509516" y="202013"/>
              <a:chExt cx="9421120" cy="6388709"/>
            </a:xfrm>
          </p:grpSpPr>
          <p:grpSp>
            <p:nvGrpSpPr>
              <p:cNvPr id="34" name="组合 33">
                <a:extLst>
                  <a:ext uri="{FF2B5EF4-FFF2-40B4-BE49-F238E27FC236}">
                    <a16:creationId xmlns:a16="http://schemas.microsoft.com/office/drawing/2014/main" id="{79D52866-E9BA-4957-9D99-382E21138B9D}"/>
                  </a:ext>
                </a:extLst>
              </p:cNvPr>
              <p:cNvGrpSpPr/>
              <p:nvPr/>
            </p:nvGrpSpPr>
            <p:grpSpPr>
              <a:xfrm>
                <a:off x="1509516" y="202013"/>
                <a:ext cx="9421120" cy="6388709"/>
                <a:chOff x="1509516" y="202013"/>
                <a:chExt cx="9421120" cy="6388709"/>
              </a:xfrm>
            </p:grpSpPr>
            <p:sp>
              <p:nvSpPr>
                <p:cNvPr id="43" name="圆角矩形 18">
                  <a:extLst>
                    <a:ext uri="{FF2B5EF4-FFF2-40B4-BE49-F238E27FC236}">
                      <a16:creationId xmlns:a16="http://schemas.microsoft.com/office/drawing/2014/main" id="{9E1154EA-7C48-4D15-A5CF-6017BE7E2E76}"/>
                    </a:ext>
                  </a:extLst>
                </p:cNvPr>
                <p:cNvSpPr/>
                <p:nvPr/>
              </p:nvSpPr>
              <p:spPr>
                <a:xfrm>
                  <a:off x="2250835" y="273496"/>
                  <a:ext cx="8679801" cy="1015664"/>
                </a:xfrm>
                <a:prstGeom prst="roundRect">
                  <a:avLst>
                    <a:gd name="adj" fmla="val 6358"/>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4041186B-E116-4A61-8573-D0B7487FD43D}"/>
                    </a:ext>
                  </a:extLst>
                </p:cNvPr>
                <p:cNvSpPr txBox="1"/>
                <p:nvPr/>
              </p:nvSpPr>
              <p:spPr>
                <a:xfrm>
                  <a:off x="1509517" y="202013"/>
                  <a:ext cx="575308" cy="1158629"/>
                </a:xfrm>
                <a:prstGeom prst="rect">
                  <a:avLst/>
                </a:prstGeom>
                <a:solidFill>
                  <a:srgbClr val="F9C499"/>
                </a:solidFill>
                <a:ln>
                  <a:solidFill>
                    <a:srgbClr val="000000"/>
                  </a:solidFill>
                </a:ln>
              </p:spPr>
              <p:txBody>
                <a:bodyPr vert="eaVert" wrap="none" rtlCol="0" anchor="ctr">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前期准备</a:t>
                  </a:r>
                </a:p>
              </p:txBody>
            </p:sp>
            <p:sp>
              <p:nvSpPr>
                <p:cNvPr id="49" name="圆角矩形 20">
                  <a:extLst>
                    <a:ext uri="{FF2B5EF4-FFF2-40B4-BE49-F238E27FC236}">
                      <a16:creationId xmlns:a16="http://schemas.microsoft.com/office/drawing/2014/main" id="{2803BF23-2EFC-4087-8476-AD1C2011FD3D}"/>
                    </a:ext>
                  </a:extLst>
                </p:cNvPr>
                <p:cNvSpPr/>
                <p:nvPr/>
              </p:nvSpPr>
              <p:spPr>
                <a:xfrm>
                  <a:off x="2766060" y="50737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企业调研</a:t>
                  </a:r>
                </a:p>
              </p:txBody>
            </p:sp>
            <p:sp>
              <p:nvSpPr>
                <p:cNvPr id="50" name="圆角矩形 21">
                  <a:extLst>
                    <a:ext uri="{FF2B5EF4-FFF2-40B4-BE49-F238E27FC236}">
                      <a16:creationId xmlns:a16="http://schemas.microsoft.com/office/drawing/2014/main" id="{3BB93EA0-8D3C-4DF7-B3A5-F4917A4238B8}"/>
                    </a:ext>
                  </a:extLst>
                </p:cNvPr>
                <p:cNvSpPr/>
                <p:nvPr/>
              </p:nvSpPr>
              <p:spPr>
                <a:xfrm>
                  <a:off x="6850146" y="50737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查阅文献</a:t>
                  </a:r>
                </a:p>
              </p:txBody>
            </p:sp>
            <p:sp>
              <p:nvSpPr>
                <p:cNvPr id="52" name="圆角矩形 22">
                  <a:extLst>
                    <a:ext uri="{FF2B5EF4-FFF2-40B4-BE49-F238E27FC236}">
                      <a16:creationId xmlns:a16="http://schemas.microsoft.com/office/drawing/2014/main" id="{69225549-28E8-437C-A6BE-30E6C7922CB2}"/>
                    </a:ext>
                  </a:extLst>
                </p:cNvPr>
                <p:cNvSpPr/>
                <p:nvPr/>
              </p:nvSpPr>
              <p:spPr>
                <a:xfrm>
                  <a:off x="8892189" y="50737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导师指导</a:t>
                  </a:r>
                </a:p>
              </p:txBody>
            </p:sp>
            <p:sp>
              <p:nvSpPr>
                <p:cNvPr id="53" name="圆角矩形 23">
                  <a:extLst>
                    <a:ext uri="{FF2B5EF4-FFF2-40B4-BE49-F238E27FC236}">
                      <a16:creationId xmlns:a16="http://schemas.microsoft.com/office/drawing/2014/main" id="{796BB457-B16E-42BA-BF6B-1F0768EAEC7E}"/>
                    </a:ext>
                  </a:extLst>
                </p:cNvPr>
                <p:cNvSpPr/>
                <p:nvPr/>
              </p:nvSpPr>
              <p:spPr>
                <a:xfrm>
                  <a:off x="4808103" y="50737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发现问题</a:t>
                  </a:r>
                </a:p>
              </p:txBody>
            </p:sp>
            <p:cxnSp>
              <p:nvCxnSpPr>
                <p:cNvPr id="54" name="直接箭头连接符 53">
                  <a:extLst>
                    <a:ext uri="{FF2B5EF4-FFF2-40B4-BE49-F238E27FC236}">
                      <a16:creationId xmlns:a16="http://schemas.microsoft.com/office/drawing/2014/main" id="{1356DA59-BDBB-4DE9-9700-71237E85E720}"/>
                    </a:ext>
                  </a:extLst>
                </p:cNvPr>
                <p:cNvCxnSpPr>
                  <a:stCxn id="49" idx="3"/>
                  <a:endCxn id="53" idx="1"/>
                </p:cNvCxnSpPr>
                <p:nvPr/>
              </p:nvCxnSpPr>
              <p:spPr>
                <a:xfrm>
                  <a:off x="4289283" y="78729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2E12B15A-B367-4BFB-B656-BACB294B4999}"/>
                    </a:ext>
                  </a:extLst>
                </p:cNvPr>
                <p:cNvCxnSpPr>
                  <a:stCxn id="53" idx="3"/>
                  <a:endCxn id="50" idx="1"/>
                </p:cNvCxnSpPr>
                <p:nvPr/>
              </p:nvCxnSpPr>
              <p:spPr>
                <a:xfrm>
                  <a:off x="6331326" y="78729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3ABF990-54F5-4747-B48F-93C6740CB241}"/>
                    </a:ext>
                  </a:extLst>
                </p:cNvPr>
                <p:cNvCxnSpPr>
                  <a:stCxn id="50" idx="3"/>
                  <a:endCxn id="52" idx="1"/>
                </p:cNvCxnSpPr>
                <p:nvPr/>
              </p:nvCxnSpPr>
              <p:spPr>
                <a:xfrm>
                  <a:off x="8373369" y="78729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59" name="圆角矩形 27">
                  <a:extLst>
                    <a:ext uri="{FF2B5EF4-FFF2-40B4-BE49-F238E27FC236}">
                      <a16:creationId xmlns:a16="http://schemas.microsoft.com/office/drawing/2014/main" id="{24EA9B2C-C091-4AE4-B2EE-5900BAE425F0}"/>
                    </a:ext>
                  </a:extLst>
                </p:cNvPr>
                <p:cNvSpPr/>
                <p:nvPr/>
              </p:nvSpPr>
              <p:spPr>
                <a:xfrm>
                  <a:off x="2250835" y="1581016"/>
                  <a:ext cx="8679801" cy="1015664"/>
                </a:xfrm>
                <a:prstGeom prst="roundRect">
                  <a:avLst>
                    <a:gd name="adj" fmla="val 6358"/>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5A462F24-9DA2-4F1A-AC24-91C9CD0CF191}"/>
                    </a:ext>
                  </a:extLst>
                </p:cNvPr>
                <p:cNvSpPr txBox="1"/>
                <p:nvPr/>
              </p:nvSpPr>
              <p:spPr>
                <a:xfrm>
                  <a:off x="1509517" y="1509533"/>
                  <a:ext cx="575308" cy="1158629"/>
                </a:xfrm>
                <a:prstGeom prst="rect">
                  <a:avLst/>
                </a:prstGeom>
                <a:solidFill>
                  <a:schemeClr val="accent4">
                    <a:lumMod val="40000"/>
                    <a:lumOff val="60000"/>
                  </a:schemeClr>
                </a:solidFill>
                <a:ln>
                  <a:solidFill>
                    <a:srgbClr val="000000"/>
                  </a:solidFill>
                </a:ln>
              </p:spPr>
              <p:txBody>
                <a:bodyPr vert="eaVert" wrap="none" rtlCol="0" anchor="ctr">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数学模型</a:t>
                  </a:r>
                </a:p>
              </p:txBody>
            </p:sp>
            <p:sp>
              <p:nvSpPr>
                <p:cNvPr id="61" name="圆角矩形 29">
                  <a:extLst>
                    <a:ext uri="{FF2B5EF4-FFF2-40B4-BE49-F238E27FC236}">
                      <a16:creationId xmlns:a16="http://schemas.microsoft.com/office/drawing/2014/main" id="{1849BC88-D32E-4AE5-9BC1-72032067D592}"/>
                    </a:ext>
                  </a:extLst>
                </p:cNvPr>
                <p:cNvSpPr/>
                <p:nvPr/>
              </p:nvSpPr>
              <p:spPr>
                <a:xfrm>
                  <a:off x="2766060" y="1814899"/>
                  <a:ext cx="1523223" cy="559836"/>
                </a:xfrm>
                <a:prstGeom prst="roundRect">
                  <a:avLst/>
                </a:prstGeom>
                <a:solidFill>
                  <a:schemeClr val="accent4">
                    <a:lumMod val="40000"/>
                    <a:lumOff val="6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模型优化</a:t>
                  </a:r>
                </a:p>
              </p:txBody>
            </p:sp>
            <p:sp>
              <p:nvSpPr>
                <p:cNvPr id="62" name="圆角矩形 30">
                  <a:extLst>
                    <a:ext uri="{FF2B5EF4-FFF2-40B4-BE49-F238E27FC236}">
                      <a16:creationId xmlns:a16="http://schemas.microsoft.com/office/drawing/2014/main" id="{139F3F60-F063-4528-AD98-FA20E1B62A75}"/>
                    </a:ext>
                  </a:extLst>
                </p:cNvPr>
                <p:cNvSpPr/>
                <p:nvPr/>
              </p:nvSpPr>
              <p:spPr>
                <a:xfrm>
                  <a:off x="6850146" y="1814899"/>
                  <a:ext cx="1523223" cy="559836"/>
                </a:xfrm>
                <a:prstGeom prst="roundRect">
                  <a:avLst/>
                </a:prstGeom>
                <a:solidFill>
                  <a:schemeClr val="accent4">
                    <a:lumMod val="40000"/>
                    <a:lumOff val="6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建立模型</a:t>
                  </a:r>
                </a:p>
              </p:txBody>
            </p:sp>
            <p:sp>
              <p:nvSpPr>
                <p:cNvPr id="63" name="圆角矩形 31">
                  <a:extLst>
                    <a:ext uri="{FF2B5EF4-FFF2-40B4-BE49-F238E27FC236}">
                      <a16:creationId xmlns:a16="http://schemas.microsoft.com/office/drawing/2014/main" id="{80B28A63-DE90-42BA-AA17-24B892BF850A}"/>
                    </a:ext>
                  </a:extLst>
                </p:cNvPr>
                <p:cNvSpPr/>
                <p:nvPr/>
              </p:nvSpPr>
              <p:spPr>
                <a:xfrm>
                  <a:off x="8892189" y="181489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数学描述</a:t>
                  </a:r>
                </a:p>
              </p:txBody>
            </p:sp>
            <p:sp>
              <p:nvSpPr>
                <p:cNvPr id="64" name="圆角矩形 32">
                  <a:extLst>
                    <a:ext uri="{FF2B5EF4-FFF2-40B4-BE49-F238E27FC236}">
                      <a16:creationId xmlns:a16="http://schemas.microsoft.com/office/drawing/2014/main" id="{012402D2-002E-4E12-A03F-D690FB400A7C}"/>
                    </a:ext>
                  </a:extLst>
                </p:cNvPr>
                <p:cNvSpPr/>
                <p:nvPr/>
              </p:nvSpPr>
              <p:spPr>
                <a:xfrm>
                  <a:off x="4808103" y="1814899"/>
                  <a:ext cx="1523223" cy="559836"/>
                </a:xfrm>
                <a:prstGeom prst="roundRect">
                  <a:avLst/>
                </a:prstGeom>
                <a:solidFill>
                  <a:schemeClr val="accent4">
                    <a:lumMod val="40000"/>
                    <a:lumOff val="6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求解分析</a:t>
                  </a:r>
                </a:p>
              </p:txBody>
            </p:sp>
            <p:cxnSp>
              <p:nvCxnSpPr>
                <p:cNvPr id="65" name="直接箭头连接符 64">
                  <a:extLst>
                    <a:ext uri="{FF2B5EF4-FFF2-40B4-BE49-F238E27FC236}">
                      <a16:creationId xmlns:a16="http://schemas.microsoft.com/office/drawing/2014/main" id="{BCF6E3F4-639D-4990-BD41-91C06C025812}"/>
                    </a:ext>
                  </a:extLst>
                </p:cNvPr>
                <p:cNvCxnSpPr>
                  <a:stCxn id="64" idx="1"/>
                  <a:endCxn id="61" idx="3"/>
                </p:cNvCxnSpPr>
                <p:nvPr/>
              </p:nvCxnSpPr>
              <p:spPr>
                <a:xfrm flipH="1">
                  <a:off x="4289283" y="209481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6D67C3B3-1187-490C-815E-EBFBBEBD60D3}"/>
                    </a:ext>
                  </a:extLst>
                </p:cNvPr>
                <p:cNvCxnSpPr>
                  <a:stCxn id="62" idx="1"/>
                  <a:endCxn id="64" idx="3"/>
                </p:cNvCxnSpPr>
                <p:nvPr/>
              </p:nvCxnSpPr>
              <p:spPr>
                <a:xfrm flipH="1">
                  <a:off x="6331326" y="209481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50623296-E86E-43C8-BC47-39F62FC4D415}"/>
                    </a:ext>
                  </a:extLst>
                </p:cNvPr>
                <p:cNvCxnSpPr>
                  <a:stCxn id="63" idx="1"/>
                  <a:endCxn id="62" idx="3"/>
                </p:cNvCxnSpPr>
                <p:nvPr/>
              </p:nvCxnSpPr>
              <p:spPr>
                <a:xfrm flipH="1">
                  <a:off x="8373369" y="209481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68" name="圆角矩形 36">
                  <a:extLst>
                    <a:ext uri="{FF2B5EF4-FFF2-40B4-BE49-F238E27FC236}">
                      <a16:creationId xmlns:a16="http://schemas.microsoft.com/office/drawing/2014/main" id="{3EF6514C-5C1F-4B88-BC2F-4C69C36ABD97}"/>
                    </a:ext>
                  </a:extLst>
                </p:cNvPr>
                <p:cNvSpPr/>
                <p:nvPr/>
              </p:nvSpPr>
              <p:spPr>
                <a:xfrm>
                  <a:off x="2250835" y="2888536"/>
                  <a:ext cx="8679801" cy="1015664"/>
                </a:xfrm>
                <a:prstGeom prst="roundRect">
                  <a:avLst>
                    <a:gd name="adj" fmla="val 6358"/>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9" name="文本框 68">
                  <a:extLst>
                    <a:ext uri="{FF2B5EF4-FFF2-40B4-BE49-F238E27FC236}">
                      <a16:creationId xmlns:a16="http://schemas.microsoft.com/office/drawing/2014/main" id="{BCB7C043-6D06-4E22-9465-BAFC011668AF}"/>
                    </a:ext>
                  </a:extLst>
                </p:cNvPr>
                <p:cNvSpPr txBox="1"/>
                <p:nvPr/>
              </p:nvSpPr>
              <p:spPr>
                <a:xfrm>
                  <a:off x="1509516" y="2817052"/>
                  <a:ext cx="575308" cy="1158629"/>
                </a:xfrm>
                <a:prstGeom prst="rect">
                  <a:avLst/>
                </a:prstGeom>
                <a:solidFill>
                  <a:srgbClr val="C4D6A0"/>
                </a:solidFill>
                <a:ln>
                  <a:solidFill>
                    <a:srgbClr val="000000"/>
                  </a:solidFill>
                </a:ln>
              </p:spPr>
              <p:txBody>
                <a:bodyPr vert="eaVert" wrap="none" rtlCol="0" anchor="ctr">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算法设计</a:t>
                  </a:r>
                </a:p>
              </p:txBody>
            </p:sp>
            <p:sp>
              <p:nvSpPr>
                <p:cNvPr id="70" name="圆角矩形 38">
                  <a:extLst>
                    <a:ext uri="{FF2B5EF4-FFF2-40B4-BE49-F238E27FC236}">
                      <a16:creationId xmlns:a16="http://schemas.microsoft.com/office/drawing/2014/main" id="{60AC004C-62F4-49E6-9C40-2142184B672A}"/>
                    </a:ext>
                  </a:extLst>
                </p:cNvPr>
                <p:cNvSpPr/>
                <p:nvPr/>
              </p:nvSpPr>
              <p:spPr>
                <a:xfrm>
                  <a:off x="2766060" y="3122419"/>
                  <a:ext cx="1523223" cy="559836"/>
                </a:xfrm>
                <a:prstGeom prst="roundRect">
                  <a:avLst/>
                </a:prstGeom>
                <a:solidFill>
                  <a:srgbClr val="C4D6A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优化方法</a:t>
                  </a:r>
                </a:p>
              </p:txBody>
            </p:sp>
            <p:sp>
              <p:nvSpPr>
                <p:cNvPr id="71" name="圆角矩形 39">
                  <a:extLst>
                    <a:ext uri="{FF2B5EF4-FFF2-40B4-BE49-F238E27FC236}">
                      <a16:creationId xmlns:a16="http://schemas.microsoft.com/office/drawing/2014/main" id="{7019040A-0EA3-4F21-83FF-02E638C525D5}"/>
                    </a:ext>
                  </a:extLst>
                </p:cNvPr>
                <p:cNvSpPr/>
                <p:nvPr/>
              </p:nvSpPr>
              <p:spPr>
                <a:xfrm>
                  <a:off x="6850146" y="312241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精确算法</a:t>
                  </a:r>
                </a:p>
              </p:txBody>
            </p:sp>
            <p:sp>
              <p:nvSpPr>
                <p:cNvPr id="72" name="圆角矩形 41">
                  <a:extLst>
                    <a:ext uri="{FF2B5EF4-FFF2-40B4-BE49-F238E27FC236}">
                      <a16:creationId xmlns:a16="http://schemas.microsoft.com/office/drawing/2014/main" id="{B821DAFC-FF3B-4471-9EB5-5AF1582AE53A}"/>
                    </a:ext>
                  </a:extLst>
                </p:cNvPr>
                <p:cNvSpPr/>
                <p:nvPr/>
              </p:nvSpPr>
              <p:spPr>
                <a:xfrm>
                  <a:off x="8892189" y="312241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编程实现</a:t>
                  </a:r>
                </a:p>
              </p:txBody>
            </p:sp>
            <p:sp>
              <p:nvSpPr>
                <p:cNvPr id="73" name="圆角矩形 42">
                  <a:extLst>
                    <a:ext uri="{FF2B5EF4-FFF2-40B4-BE49-F238E27FC236}">
                      <a16:creationId xmlns:a16="http://schemas.microsoft.com/office/drawing/2014/main" id="{F9059496-8448-408F-A95D-939F10279C02}"/>
                    </a:ext>
                  </a:extLst>
                </p:cNvPr>
                <p:cNvSpPr/>
                <p:nvPr/>
              </p:nvSpPr>
              <p:spPr>
                <a:xfrm>
                  <a:off x="4808103" y="312241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近似算法</a:t>
                  </a:r>
                </a:p>
              </p:txBody>
            </p:sp>
            <p:cxnSp>
              <p:nvCxnSpPr>
                <p:cNvPr id="74" name="直接箭头连接符 73">
                  <a:extLst>
                    <a:ext uri="{FF2B5EF4-FFF2-40B4-BE49-F238E27FC236}">
                      <a16:creationId xmlns:a16="http://schemas.microsoft.com/office/drawing/2014/main" id="{8CF53FA5-F844-42D0-B29F-65E4E2ED300B}"/>
                    </a:ext>
                  </a:extLst>
                </p:cNvPr>
                <p:cNvCxnSpPr>
                  <a:stCxn id="70" idx="3"/>
                  <a:endCxn id="73" idx="1"/>
                </p:cNvCxnSpPr>
                <p:nvPr/>
              </p:nvCxnSpPr>
              <p:spPr>
                <a:xfrm>
                  <a:off x="4289283" y="340233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D644EBD0-1825-46BF-B157-01633CC4946D}"/>
                    </a:ext>
                  </a:extLst>
                </p:cNvPr>
                <p:cNvCxnSpPr>
                  <a:stCxn id="73" idx="3"/>
                  <a:endCxn id="71" idx="1"/>
                </p:cNvCxnSpPr>
                <p:nvPr/>
              </p:nvCxnSpPr>
              <p:spPr>
                <a:xfrm>
                  <a:off x="6331326" y="340233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E41ED56B-F270-43B5-8AB2-792099D108F8}"/>
                    </a:ext>
                  </a:extLst>
                </p:cNvPr>
                <p:cNvCxnSpPr>
                  <a:stCxn id="71" idx="3"/>
                  <a:endCxn id="72" idx="1"/>
                </p:cNvCxnSpPr>
                <p:nvPr/>
              </p:nvCxnSpPr>
              <p:spPr>
                <a:xfrm>
                  <a:off x="8373369" y="340233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77" name="圆角矩形 46">
                  <a:extLst>
                    <a:ext uri="{FF2B5EF4-FFF2-40B4-BE49-F238E27FC236}">
                      <a16:creationId xmlns:a16="http://schemas.microsoft.com/office/drawing/2014/main" id="{C3EC2B7F-7614-402A-BA1B-CAB173C4C464}"/>
                    </a:ext>
                  </a:extLst>
                </p:cNvPr>
                <p:cNvSpPr/>
                <p:nvPr/>
              </p:nvSpPr>
              <p:spPr>
                <a:xfrm>
                  <a:off x="2250835" y="4196056"/>
                  <a:ext cx="8679801" cy="1015664"/>
                </a:xfrm>
                <a:prstGeom prst="roundRect">
                  <a:avLst>
                    <a:gd name="adj" fmla="val 6358"/>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3981075D-3086-433E-B9BB-F0938DE95F1D}"/>
                    </a:ext>
                  </a:extLst>
                </p:cNvPr>
                <p:cNvSpPr txBox="1"/>
                <p:nvPr/>
              </p:nvSpPr>
              <p:spPr>
                <a:xfrm>
                  <a:off x="1509516" y="4124573"/>
                  <a:ext cx="575308" cy="1158629"/>
                </a:xfrm>
                <a:prstGeom prst="rect">
                  <a:avLst/>
                </a:prstGeom>
                <a:solidFill>
                  <a:srgbClr val="339966"/>
                </a:solidFill>
                <a:ln>
                  <a:solidFill>
                    <a:schemeClr val="bg1"/>
                  </a:solidFill>
                </a:ln>
              </p:spPr>
              <p:txBody>
                <a:bodyPr vert="eaVert" wrap="none" rtlCol="0" anchor="ctr">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实验验证</a:t>
                  </a:r>
                </a:p>
              </p:txBody>
            </p:sp>
            <p:sp>
              <p:nvSpPr>
                <p:cNvPr id="79" name="圆角矩形 48">
                  <a:extLst>
                    <a:ext uri="{FF2B5EF4-FFF2-40B4-BE49-F238E27FC236}">
                      <a16:creationId xmlns:a16="http://schemas.microsoft.com/office/drawing/2014/main" id="{0E57A9BA-BBD0-4E9F-95ED-433481E869D0}"/>
                    </a:ext>
                  </a:extLst>
                </p:cNvPr>
                <p:cNvSpPr/>
                <p:nvPr/>
              </p:nvSpPr>
              <p:spPr>
                <a:xfrm>
                  <a:off x="2766060" y="442993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对比分析</a:t>
                  </a:r>
                </a:p>
              </p:txBody>
            </p:sp>
            <p:sp>
              <p:nvSpPr>
                <p:cNvPr id="80" name="圆角矩形 49">
                  <a:extLst>
                    <a:ext uri="{FF2B5EF4-FFF2-40B4-BE49-F238E27FC236}">
                      <a16:creationId xmlns:a16="http://schemas.microsoft.com/office/drawing/2014/main" id="{A84287B4-9310-42B4-A486-4498DE4B3FB5}"/>
                    </a:ext>
                  </a:extLst>
                </p:cNvPr>
                <p:cNvSpPr/>
                <p:nvPr/>
              </p:nvSpPr>
              <p:spPr>
                <a:xfrm>
                  <a:off x="6850146" y="442993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计算测试</a:t>
                  </a:r>
                </a:p>
              </p:txBody>
            </p:sp>
            <p:sp>
              <p:nvSpPr>
                <p:cNvPr id="81" name="圆角矩形 50">
                  <a:extLst>
                    <a:ext uri="{FF2B5EF4-FFF2-40B4-BE49-F238E27FC236}">
                      <a16:creationId xmlns:a16="http://schemas.microsoft.com/office/drawing/2014/main" id="{8FDE209C-31B0-4669-94F8-17599BBC964B}"/>
                    </a:ext>
                  </a:extLst>
                </p:cNvPr>
                <p:cNvSpPr/>
                <p:nvPr/>
              </p:nvSpPr>
              <p:spPr>
                <a:xfrm>
                  <a:off x="8892189" y="442993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随机案例</a:t>
                  </a:r>
                </a:p>
              </p:txBody>
            </p:sp>
            <p:sp>
              <p:nvSpPr>
                <p:cNvPr id="82" name="圆角矩形 51">
                  <a:extLst>
                    <a:ext uri="{FF2B5EF4-FFF2-40B4-BE49-F238E27FC236}">
                      <a16:creationId xmlns:a16="http://schemas.microsoft.com/office/drawing/2014/main" id="{08E58BED-125A-4468-839B-B4974658DAF1}"/>
                    </a:ext>
                  </a:extLst>
                </p:cNvPr>
                <p:cNvSpPr/>
                <p:nvPr/>
              </p:nvSpPr>
              <p:spPr>
                <a:xfrm>
                  <a:off x="4808103" y="442993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现场测试</a:t>
                  </a:r>
                </a:p>
              </p:txBody>
            </p:sp>
            <p:cxnSp>
              <p:nvCxnSpPr>
                <p:cNvPr id="83" name="直接箭头连接符 82">
                  <a:extLst>
                    <a:ext uri="{FF2B5EF4-FFF2-40B4-BE49-F238E27FC236}">
                      <a16:creationId xmlns:a16="http://schemas.microsoft.com/office/drawing/2014/main" id="{AE7390D5-2F2B-48C9-925D-3F6804007787}"/>
                    </a:ext>
                  </a:extLst>
                </p:cNvPr>
                <p:cNvCxnSpPr>
                  <a:stCxn id="82" idx="1"/>
                  <a:endCxn id="79" idx="3"/>
                </p:cNvCxnSpPr>
                <p:nvPr/>
              </p:nvCxnSpPr>
              <p:spPr>
                <a:xfrm flipH="1">
                  <a:off x="4289283" y="4709857"/>
                  <a:ext cx="518820" cy="0"/>
                </a:xfrm>
                <a:prstGeom prst="straightConnector1">
                  <a:avLst/>
                </a:prstGeom>
                <a:ln w="19050">
                  <a:solidFill>
                    <a:schemeClr val="tx1">
                      <a:lumMod val="75000"/>
                      <a:lumOff val="25000"/>
                    </a:schemeClr>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3C6C57DD-B7A3-4142-8076-43AA55FA804F}"/>
                    </a:ext>
                  </a:extLst>
                </p:cNvPr>
                <p:cNvCxnSpPr>
                  <a:stCxn id="80" idx="1"/>
                  <a:endCxn id="82" idx="3"/>
                </p:cNvCxnSpPr>
                <p:nvPr/>
              </p:nvCxnSpPr>
              <p:spPr>
                <a:xfrm flipH="1">
                  <a:off x="6331326" y="4709857"/>
                  <a:ext cx="518820" cy="0"/>
                </a:xfrm>
                <a:prstGeom prst="straightConnector1">
                  <a:avLst/>
                </a:prstGeom>
                <a:ln w="19050">
                  <a:solidFill>
                    <a:schemeClr val="tx1">
                      <a:lumMod val="75000"/>
                      <a:lumOff val="25000"/>
                    </a:schemeClr>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BCD1C33E-DF6A-4552-9275-F74E0827FCE5}"/>
                    </a:ext>
                  </a:extLst>
                </p:cNvPr>
                <p:cNvCxnSpPr>
                  <a:stCxn id="81" idx="1"/>
                  <a:endCxn id="80" idx="3"/>
                </p:cNvCxnSpPr>
                <p:nvPr/>
              </p:nvCxnSpPr>
              <p:spPr>
                <a:xfrm flipH="1">
                  <a:off x="8373369" y="4709857"/>
                  <a:ext cx="518820" cy="0"/>
                </a:xfrm>
                <a:prstGeom prst="straightConnector1">
                  <a:avLst/>
                </a:prstGeom>
                <a:ln w="19050">
                  <a:solidFill>
                    <a:schemeClr val="tx1">
                      <a:lumMod val="75000"/>
                      <a:lumOff val="25000"/>
                    </a:schemeClr>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86" name="圆角矩形 55">
                  <a:extLst>
                    <a:ext uri="{FF2B5EF4-FFF2-40B4-BE49-F238E27FC236}">
                      <a16:creationId xmlns:a16="http://schemas.microsoft.com/office/drawing/2014/main" id="{AD767805-36FE-40C0-9C60-17C547999EBA}"/>
                    </a:ext>
                  </a:extLst>
                </p:cNvPr>
                <p:cNvSpPr/>
                <p:nvPr/>
              </p:nvSpPr>
              <p:spPr>
                <a:xfrm>
                  <a:off x="2250835" y="5503576"/>
                  <a:ext cx="8679801" cy="1015664"/>
                </a:xfrm>
                <a:prstGeom prst="roundRect">
                  <a:avLst>
                    <a:gd name="adj" fmla="val 6358"/>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7" name="文本框 86">
                  <a:extLst>
                    <a:ext uri="{FF2B5EF4-FFF2-40B4-BE49-F238E27FC236}">
                      <a16:creationId xmlns:a16="http://schemas.microsoft.com/office/drawing/2014/main" id="{E811CB51-FAED-4901-BDA3-B7F435E5832E}"/>
                    </a:ext>
                  </a:extLst>
                </p:cNvPr>
                <p:cNvSpPr txBox="1"/>
                <p:nvPr/>
              </p:nvSpPr>
              <p:spPr>
                <a:xfrm>
                  <a:off x="1509516" y="5432093"/>
                  <a:ext cx="575308" cy="1158629"/>
                </a:xfrm>
                <a:prstGeom prst="rect">
                  <a:avLst/>
                </a:prstGeom>
                <a:solidFill>
                  <a:srgbClr val="BFBFBF"/>
                </a:solidFill>
                <a:ln>
                  <a:solidFill>
                    <a:srgbClr val="000000"/>
                  </a:solidFill>
                </a:ln>
              </p:spPr>
              <p:txBody>
                <a:bodyPr vert="eaVert" wrap="none" rtlCol="0" anchor="ctr">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形成论文</a:t>
                  </a:r>
                </a:p>
              </p:txBody>
            </p:sp>
            <p:sp>
              <p:nvSpPr>
                <p:cNvPr id="88" name="圆角矩形 57">
                  <a:extLst>
                    <a:ext uri="{FF2B5EF4-FFF2-40B4-BE49-F238E27FC236}">
                      <a16:creationId xmlns:a16="http://schemas.microsoft.com/office/drawing/2014/main" id="{E3811052-E525-4FC9-A301-236AD1319F34}"/>
                    </a:ext>
                  </a:extLst>
                </p:cNvPr>
                <p:cNvSpPr/>
                <p:nvPr/>
              </p:nvSpPr>
              <p:spPr>
                <a:xfrm>
                  <a:off x="2766060" y="573745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结论总结</a:t>
                  </a:r>
                </a:p>
              </p:txBody>
            </p:sp>
            <p:sp>
              <p:nvSpPr>
                <p:cNvPr id="89" name="圆角矩形 58">
                  <a:extLst>
                    <a:ext uri="{FF2B5EF4-FFF2-40B4-BE49-F238E27FC236}">
                      <a16:creationId xmlns:a16="http://schemas.microsoft.com/office/drawing/2014/main" id="{09D0E805-9B4E-4F79-BB9C-D9CF992B6FF7}"/>
                    </a:ext>
                  </a:extLst>
                </p:cNvPr>
                <p:cNvSpPr/>
                <p:nvPr/>
              </p:nvSpPr>
              <p:spPr>
                <a:xfrm>
                  <a:off x="6850146" y="573745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修改完善</a:t>
                  </a:r>
                </a:p>
              </p:txBody>
            </p:sp>
            <p:sp>
              <p:nvSpPr>
                <p:cNvPr id="90" name="圆角矩形 59">
                  <a:extLst>
                    <a:ext uri="{FF2B5EF4-FFF2-40B4-BE49-F238E27FC236}">
                      <a16:creationId xmlns:a16="http://schemas.microsoft.com/office/drawing/2014/main" id="{04694DCA-B198-459E-84DE-34FFB152DE1C}"/>
                    </a:ext>
                  </a:extLst>
                </p:cNvPr>
                <p:cNvSpPr/>
                <p:nvPr/>
              </p:nvSpPr>
              <p:spPr>
                <a:xfrm>
                  <a:off x="8892189" y="573745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论文定稿</a:t>
                  </a:r>
                </a:p>
              </p:txBody>
            </p:sp>
            <p:sp>
              <p:nvSpPr>
                <p:cNvPr id="91" name="圆角矩形 60">
                  <a:extLst>
                    <a:ext uri="{FF2B5EF4-FFF2-40B4-BE49-F238E27FC236}">
                      <a16:creationId xmlns:a16="http://schemas.microsoft.com/office/drawing/2014/main" id="{FA18DCAA-E026-4835-81EE-A3CD533E27DF}"/>
                    </a:ext>
                  </a:extLst>
                </p:cNvPr>
                <p:cNvSpPr/>
                <p:nvPr/>
              </p:nvSpPr>
              <p:spPr>
                <a:xfrm>
                  <a:off x="4808103" y="573745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论文撰写</a:t>
                  </a:r>
                </a:p>
              </p:txBody>
            </p:sp>
            <p:cxnSp>
              <p:nvCxnSpPr>
                <p:cNvPr id="92" name="直接箭头连接符 91">
                  <a:extLst>
                    <a:ext uri="{FF2B5EF4-FFF2-40B4-BE49-F238E27FC236}">
                      <a16:creationId xmlns:a16="http://schemas.microsoft.com/office/drawing/2014/main" id="{33EB19A1-3391-4518-B707-95D3AA887560}"/>
                    </a:ext>
                  </a:extLst>
                </p:cNvPr>
                <p:cNvCxnSpPr>
                  <a:stCxn id="88" idx="3"/>
                  <a:endCxn id="91" idx="1"/>
                </p:cNvCxnSpPr>
                <p:nvPr/>
              </p:nvCxnSpPr>
              <p:spPr>
                <a:xfrm>
                  <a:off x="4289283" y="601737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56AFE93E-E32F-4E3E-B9D8-A9E59CC9D5C8}"/>
                    </a:ext>
                  </a:extLst>
                </p:cNvPr>
                <p:cNvCxnSpPr>
                  <a:stCxn id="91" idx="3"/>
                  <a:endCxn id="89" idx="1"/>
                </p:cNvCxnSpPr>
                <p:nvPr/>
              </p:nvCxnSpPr>
              <p:spPr>
                <a:xfrm>
                  <a:off x="6331326" y="601737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AD84270E-F58D-4C8C-96D6-AE28C5EE102C}"/>
                    </a:ext>
                  </a:extLst>
                </p:cNvPr>
                <p:cNvCxnSpPr>
                  <a:stCxn id="89" idx="3"/>
                  <a:endCxn id="90" idx="1"/>
                </p:cNvCxnSpPr>
                <p:nvPr/>
              </p:nvCxnSpPr>
              <p:spPr>
                <a:xfrm>
                  <a:off x="8373369" y="601737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95" name="圆角矩形 20">
                  <a:extLst>
                    <a:ext uri="{FF2B5EF4-FFF2-40B4-BE49-F238E27FC236}">
                      <a16:creationId xmlns:a16="http://schemas.microsoft.com/office/drawing/2014/main" id="{ECA27A3E-EAF2-455C-839D-4E0521208416}"/>
                    </a:ext>
                  </a:extLst>
                </p:cNvPr>
                <p:cNvSpPr/>
                <p:nvPr/>
              </p:nvSpPr>
              <p:spPr>
                <a:xfrm>
                  <a:off x="2766059" y="507379"/>
                  <a:ext cx="1523224"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企业调研</a:t>
                  </a:r>
                </a:p>
              </p:txBody>
            </p:sp>
            <p:sp>
              <p:nvSpPr>
                <p:cNvPr id="96" name="圆角矩形 21">
                  <a:extLst>
                    <a:ext uri="{FF2B5EF4-FFF2-40B4-BE49-F238E27FC236}">
                      <a16:creationId xmlns:a16="http://schemas.microsoft.com/office/drawing/2014/main" id="{AB3D1BEA-E0F6-4CF6-86FD-3E57DD63E06B}"/>
                    </a:ext>
                  </a:extLst>
                </p:cNvPr>
                <p:cNvSpPr/>
                <p:nvPr/>
              </p:nvSpPr>
              <p:spPr>
                <a:xfrm>
                  <a:off x="6850144" y="507379"/>
                  <a:ext cx="1523224"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查阅文献</a:t>
                  </a:r>
                </a:p>
              </p:txBody>
            </p:sp>
            <p:sp>
              <p:nvSpPr>
                <p:cNvPr id="97" name="圆角矩形 22">
                  <a:extLst>
                    <a:ext uri="{FF2B5EF4-FFF2-40B4-BE49-F238E27FC236}">
                      <a16:creationId xmlns:a16="http://schemas.microsoft.com/office/drawing/2014/main" id="{FBEEAB87-7B9F-42F6-A74F-738EFC6237F4}"/>
                    </a:ext>
                  </a:extLst>
                </p:cNvPr>
                <p:cNvSpPr/>
                <p:nvPr/>
              </p:nvSpPr>
              <p:spPr>
                <a:xfrm>
                  <a:off x="8892187" y="507379"/>
                  <a:ext cx="1523224"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导师指导</a:t>
                  </a:r>
                </a:p>
              </p:txBody>
            </p:sp>
            <p:sp>
              <p:nvSpPr>
                <p:cNvPr id="98" name="圆角矩形 23">
                  <a:extLst>
                    <a:ext uri="{FF2B5EF4-FFF2-40B4-BE49-F238E27FC236}">
                      <a16:creationId xmlns:a16="http://schemas.microsoft.com/office/drawing/2014/main" id="{FE7BC130-0925-4340-A368-47027C8AEBE0}"/>
                    </a:ext>
                  </a:extLst>
                </p:cNvPr>
                <p:cNvSpPr/>
                <p:nvPr/>
              </p:nvSpPr>
              <p:spPr>
                <a:xfrm>
                  <a:off x="4808102" y="507379"/>
                  <a:ext cx="1523224"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发现问题</a:t>
                  </a:r>
                </a:p>
              </p:txBody>
            </p:sp>
            <p:sp>
              <p:nvSpPr>
                <p:cNvPr id="99" name="圆角矩形 31">
                  <a:extLst>
                    <a:ext uri="{FF2B5EF4-FFF2-40B4-BE49-F238E27FC236}">
                      <a16:creationId xmlns:a16="http://schemas.microsoft.com/office/drawing/2014/main" id="{2CC60A86-77DC-4CC7-98A4-E3140BD3AC00}"/>
                    </a:ext>
                  </a:extLst>
                </p:cNvPr>
                <p:cNvSpPr/>
                <p:nvPr/>
              </p:nvSpPr>
              <p:spPr>
                <a:xfrm>
                  <a:off x="8892187" y="1814899"/>
                  <a:ext cx="1523224"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数学描述</a:t>
                  </a:r>
                </a:p>
              </p:txBody>
            </p:sp>
            <p:sp>
              <p:nvSpPr>
                <p:cNvPr id="100" name="圆角矩形 41">
                  <a:extLst>
                    <a:ext uri="{FF2B5EF4-FFF2-40B4-BE49-F238E27FC236}">
                      <a16:creationId xmlns:a16="http://schemas.microsoft.com/office/drawing/2014/main" id="{98BFBD87-3665-4C01-9EBB-3E0D17D84264}"/>
                    </a:ext>
                  </a:extLst>
                </p:cNvPr>
                <p:cNvSpPr/>
                <p:nvPr/>
              </p:nvSpPr>
              <p:spPr>
                <a:xfrm>
                  <a:off x="8892187" y="3122418"/>
                  <a:ext cx="1523224"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编程实现</a:t>
                  </a:r>
                </a:p>
              </p:txBody>
            </p:sp>
            <p:sp>
              <p:nvSpPr>
                <p:cNvPr id="101" name="圆角矩形 50">
                  <a:extLst>
                    <a:ext uri="{FF2B5EF4-FFF2-40B4-BE49-F238E27FC236}">
                      <a16:creationId xmlns:a16="http://schemas.microsoft.com/office/drawing/2014/main" id="{00849E1C-9CB3-4946-913B-98CB2FDF2AC3}"/>
                    </a:ext>
                  </a:extLst>
                </p:cNvPr>
                <p:cNvSpPr/>
                <p:nvPr/>
              </p:nvSpPr>
              <p:spPr>
                <a:xfrm>
                  <a:off x="8892187" y="4429939"/>
                  <a:ext cx="1523224"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随机案例</a:t>
                  </a:r>
                </a:p>
              </p:txBody>
            </p:sp>
            <p:sp>
              <p:nvSpPr>
                <p:cNvPr id="102" name="圆角矩形 58">
                  <a:extLst>
                    <a:ext uri="{FF2B5EF4-FFF2-40B4-BE49-F238E27FC236}">
                      <a16:creationId xmlns:a16="http://schemas.microsoft.com/office/drawing/2014/main" id="{C7C73C05-5C85-4EC5-A399-0D2E3220670F}"/>
                    </a:ext>
                  </a:extLst>
                </p:cNvPr>
                <p:cNvSpPr/>
                <p:nvPr/>
              </p:nvSpPr>
              <p:spPr>
                <a:xfrm>
                  <a:off x="6850144" y="5737459"/>
                  <a:ext cx="1523224"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修改完善</a:t>
                  </a:r>
                </a:p>
              </p:txBody>
            </p:sp>
            <p:sp>
              <p:nvSpPr>
                <p:cNvPr id="103" name="圆角矩形 59">
                  <a:extLst>
                    <a:ext uri="{FF2B5EF4-FFF2-40B4-BE49-F238E27FC236}">
                      <a16:creationId xmlns:a16="http://schemas.microsoft.com/office/drawing/2014/main" id="{B18E30D0-0EA8-4556-8014-A864C36F640E}"/>
                    </a:ext>
                  </a:extLst>
                </p:cNvPr>
                <p:cNvSpPr/>
                <p:nvPr/>
              </p:nvSpPr>
              <p:spPr>
                <a:xfrm>
                  <a:off x="8892187" y="5737459"/>
                  <a:ext cx="1523224"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论文定稿</a:t>
                  </a:r>
                </a:p>
              </p:txBody>
            </p:sp>
            <p:sp>
              <p:nvSpPr>
                <p:cNvPr id="104" name="圆角矩形 60">
                  <a:extLst>
                    <a:ext uri="{FF2B5EF4-FFF2-40B4-BE49-F238E27FC236}">
                      <a16:creationId xmlns:a16="http://schemas.microsoft.com/office/drawing/2014/main" id="{7A363C46-205D-4F7E-B85D-8D37984B099E}"/>
                    </a:ext>
                  </a:extLst>
                </p:cNvPr>
                <p:cNvSpPr/>
                <p:nvPr/>
              </p:nvSpPr>
              <p:spPr>
                <a:xfrm>
                  <a:off x="4808102" y="5737459"/>
                  <a:ext cx="1523224"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论文撰写</a:t>
                  </a:r>
                </a:p>
              </p:txBody>
            </p:sp>
            <p:sp>
              <p:nvSpPr>
                <p:cNvPr id="105" name="圆角矩形 39">
                  <a:extLst>
                    <a:ext uri="{FF2B5EF4-FFF2-40B4-BE49-F238E27FC236}">
                      <a16:creationId xmlns:a16="http://schemas.microsoft.com/office/drawing/2014/main" id="{45498864-1E5B-416A-8BF7-10D38550F145}"/>
                    </a:ext>
                  </a:extLst>
                </p:cNvPr>
                <p:cNvSpPr/>
                <p:nvPr/>
              </p:nvSpPr>
              <p:spPr>
                <a:xfrm>
                  <a:off x="6846551" y="3122418"/>
                  <a:ext cx="1523224" cy="559836"/>
                </a:xfrm>
                <a:prstGeom prst="roundRect">
                  <a:avLst/>
                </a:prstGeom>
                <a:solidFill>
                  <a:srgbClr val="C4D6A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精确算法</a:t>
                  </a:r>
                </a:p>
              </p:txBody>
            </p:sp>
            <p:sp>
              <p:nvSpPr>
                <p:cNvPr id="106" name="圆角矩形 42">
                  <a:extLst>
                    <a:ext uri="{FF2B5EF4-FFF2-40B4-BE49-F238E27FC236}">
                      <a16:creationId xmlns:a16="http://schemas.microsoft.com/office/drawing/2014/main" id="{2350F280-9B75-49BF-8064-37D702660414}"/>
                    </a:ext>
                  </a:extLst>
                </p:cNvPr>
                <p:cNvSpPr/>
                <p:nvPr/>
              </p:nvSpPr>
              <p:spPr>
                <a:xfrm>
                  <a:off x="4804509" y="3122418"/>
                  <a:ext cx="1523224" cy="559836"/>
                </a:xfrm>
                <a:prstGeom prst="roundRect">
                  <a:avLst/>
                </a:prstGeom>
                <a:solidFill>
                  <a:srgbClr val="C4D6A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近似算法</a:t>
                  </a:r>
                </a:p>
              </p:txBody>
            </p:sp>
            <p:sp>
              <p:nvSpPr>
                <p:cNvPr id="107" name="圆角矩形 48">
                  <a:extLst>
                    <a:ext uri="{FF2B5EF4-FFF2-40B4-BE49-F238E27FC236}">
                      <a16:creationId xmlns:a16="http://schemas.microsoft.com/office/drawing/2014/main" id="{1F36DABC-FB4F-4517-AF7B-7266623100A6}"/>
                    </a:ext>
                  </a:extLst>
                </p:cNvPr>
                <p:cNvSpPr/>
                <p:nvPr/>
              </p:nvSpPr>
              <p:spPr>
                <a:xfrm>
                  <a:off x="2762466" y="4429939"/>
                  <a:ext cx="1523224" cy="559836"/>
                </a:xfrm>
                <a:prstGeom prst="roundRect">
                  <a:avLst/>
                </a:prstGeom>
                <a:solidFill>
                  <a:srgbClr val="339966"/>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对比分析</a:t>
                  </a:r>
                </a:p>
              </p:txBody>
            </p:sp>
            <p:sp>
              <p:nvSpPr>
                <p:cNvPr id="108" name="圆角矩形 49">
                  <a:extLst>
                    <a:ext uri="{FF2B5EF4-FFF2-40B4-BE49-F238E27FC236}">
                      <a16:creationId xmlns:a16="http://schemas.microsoft.com/office/drawing/2014/main" id="{0C070238-21AD-4F8B-84BB-511E67B1B6FA}"/>
                    </a:ext>
                  </a:extLst>
                </p:cNvPr>
                <p:cNvSpPr/>
                <p:nvPr/>
              </p:nvSpPr>
              <p:spPr>
                <a:xfrm>
                  <a:off x="6846551" y="4429939"/>
                  <a:ext cx="1523224" cy="559836"/>
                </a:xfrm>
                <a:prstGeom prst="roundRect">
                  <a:avLst/>
                </a:prstGeom>
                <a:solidFill>
                  <a:srgbClr val="339966"/>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计算测试</a:t>
                  </a:r>
                </a:p>
              </p:txBody>
            </p:sp>
            <p:sp>
              <p:nvSpPr>
                <p:cNvPr id="109" name="圆角矩形 51">
                  <a:extLst>
                    <a:ext uri="{FF2B5EF4-FFF2-40B4-BE49-F238E27FC236}">
                      <a16:creationId xmlns:a16="http://schemas.microsoft.com/office/drawing/2014/main" id="{1C84FA60-61C3-4403-89F3-410AC18AD64C}"/>
                    </a:ext>
                  </a:extLst>
                </p:cNvPr>
                <p:cNvSpPr/>
                <p:nvPr/>
              </p:nvSpPr>
              <p:spPr>
                <a:xfrm>
                  <a:off x="4804509" y="4429939"/>
                  <a:ext cx="1523224" cy="559836"/>
                </a:xfrm>
                <a:prstGeom prst="roundRect">
                  <a:avLst/>
                </a:prstGeom>
                <a:solidFill>
                  <a:srgbClr val="339966"/>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现场测试</a:t>
                  </a:r>
                </a:p>
              </p:txBody>
            </p:sp>
            <p:sp>
              <p:nvSpPr>
                <p:cNvPr id="110" name="圆角矩形 57">
                  <a:extLst>
                    <a:ext uri="{FF2B5EF4-FFF2-40B4-BE49-F238E27FC236}">
                      <a16:creationId xmlns:a16="http://schemas.microsoft.com/office/drawing/2014/main" id="{A263DEDA-7E43-4CEF-878C-B146CDD68B6E}"/>
                    </a:ext>
                  </a:extLst>
                </p:cNvPr>
                <p:cNvSpPr/>
                <p:nvPr/>
              </p:nvSpPr>
              <p:spPr>
                <a:xfrm>
                  <a:off x="2762466" y="5737459"/>
                  <a:ext cx="1523224" cy="559836"/>
                </a:xfrm>
                <a:prstGeom prst="roundRect">
                  <a:avLst/>
                </a:prstGeom>
                <a:solidFill>
                  <a:srgbClr val="BFBFBF"/>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结论总结</a:t>
                  </a:r>
                </a:p>
              </p:txBody>
            </p:sp>
            <p:sp>
              <p:nvSpPr>
                <p:cNvPr id="111" name="圆角矩形 20">
                  <a:extLst>
                    <a:ext uri="{FF2B5EF4-FFF2-40B4-BE49-F238E27FC236}">
                      <a16:creationId xmlns:a16="http://schemas.microsoft.com/office/drawing/2014/main" id="{B0B96BE9-7C2C-4C6B-8D47-43D4282431E8}"/>
                    </a:ext>
                  </a:extLst>
                </p:cNvPr>
                <p:cNvSpPr/>
                <p:nvPr/>
              </p:nvSpPr>
              <p:spPr>
                <a:xfrm>
                  <a:off x="2762465" y="507379"/>
                  <a:ext cx="1523224" cy="559836"/>
                </a:xfrm>
                <a:prstGeom prst="roundRect">
                  <a:avLst/>
                </a:prstGeom>
                <a:solidFill>
                  <a:srgbClr val="F9C499"/>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企业调研</a:t>
                  </a:r>
                </a:p>
              </p:txBody>
            </p:sp>
            <p:sp>
              <p:nvSpPr>
                <p:cNvPr id="112" name="圆角矩形 21">
                  <a:extLst>
                    <a:ext uri="{FF2B5EF4-FFF2-40B4-BE49-F238E27FC236}">
                      <a16:creationId xmlns:a16="http://schemas.microsoft.com/office/drawing/2014/main" id="{278983DF-F1CA-4C4E-9DE2-383C898C63A7}"/>
                    </a:ext>
                  </a:extLst>
                </p:cNvPr>
                <p:cNvSpPr/>
                <p:nvPr/>
              </p:nvSpPr>
              <p:spPr>
                <a:xfrm>
                  <a:off x="6846550" y="507379"/>
                  <a:ext cx="1523224" cy="559836"/>
                </a:xfrm>
                <a:prstGeom prst="roundRect">
                  <a:avLst/>
                </a:prstGeom>
                <a:solidFill>
                  <a:srgbClr val="F9C499"/>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查阅文献</a:t>
                  </a:r>
                </a:p>
              </p:txBody>
            </p:sp>
            <p:sp>
              <p:nvSpPr>
                <p:cNvPr id="113" name="圆角矩形 22">
                  <a:extLst>
                    <a:ext uri="{FF2B5EF4-FFF2-40B4-BE49-F238E27FC236}">
                      <a16:creationId xmlns:a16="http://schemas.microsoft.com/office/drawing/2014/main" id="{6B815D4D-439D-4006-9083-1FD7054F5742}"/>
                    </a:ext>
                  </a:extLst>
                </p:cNvPr>
                <p:cNvSpPr/>
                <p:nvPr/>
              </p:nvSpPr>
              <p:spPr>
                <a:xfrm>
                  <a:off x="8888593" y="507379"/>
                  <a:ext cx="1523224" cy="559836"/>
                </a:xfrm>
                <a:prstGeom prst="roundRect">
                  <a:avLst/>
                </a:prstGeom>
                <a:solidFill>
                  <a:srgbClr val="F9C499"/>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导师指导</a:t>
                  </a:r>
                </a:p>
              </p:txBody>
            </p:sp>
            <p:sp>
              <p:nvSpPr>
                <p:cNvPr id="114" name="圆角矩形 23">
                  <a:extLst>
                    <a:ext uri="{FF2B5EF4-FFF2-40B4-BE49-F238E27FC236}">
                      <a16:creationId xmlns:a16="http://schemas.microsoft.com/office/drawing/2014/main" id="{81DDEAA2-6E0C-4FCC-B825-D42B33F4D7E9}"/>
                    </a:ext>
                  </a:extLst>
                </p:cNvPr>
                <p:cNvSpPr/>
                <p:nvPr/>
              </p:nvSpPr>
              <p:spPr>
                <a:xfrm>
                  <a:off x="4804508" y="507379"/>
                  <a:ext cx="1523224" cy="559836"/>
                </a:xfrm>
                <a:prstGeom prst="roundRect">
                  <a:avLst/>
                </a:prstGeom>
                <a:solidFill>
                  <a:srgbClr val="F9C499"/>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发现问题</a:t>
                  </a:r>
                </a:p>
              </p:txBody>
            </p:sp>
            <p:sp>
              <p:nvSpPr>
                <p:cNvPr id="115" name="圆角矩形 31">
                  <a:extLst>
                    <a:ext uri="{FF2B5EF4-FFF2-40B4-BE49-F238E27FC236}">
                      <a16:creationId xmlns:a16="http://schemas.microsoft.com/office/drawing/2014/main" id="{E59F2E78-0FED-44BF-8083-A69A7FBFB9F5}"/>
                    </a:ext>
                  </a:extLst>
                </p:cNvPr>
                <p:cNvSpPr/>
                <p:nvPr/>
              </p:nvSpPr>
              <p:spPr>
                <a:xfrm>
                  <a:off x="8888593" y="1814899"/>
                  <a:ext cx="1523224" cy="559836"/>
                </a:xfrm>
                <a:prstGeom prst="roundRect">
                  <a:avLst/>
                </a:prstGeom>
                <a:solidFill>
                  <a:schemeClr val="accent4">
                    <a:lumMod val="40000"/>
                    <a:lumOff val="6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数学描述</a:t>
                  </a:r>
                </a:p>
              </p:txBody>
            </p:sp>
            <p:sp>
              <p:nvSpPr>
                <p:cNvPr id="116" name="圆角矩形 41">
                  <a:extLst>
                    <a:ext uri="{FF2B5EF4-FFF2-40B4-BE49-F238E27FC236}">
                      <a16:creationId xmlns:a16="http://schemas.microsoft.com/office/drawing/2014/main" id="{197E83AA-1796-4A5E-8937-CAFFB1E7353A}"/>
                    </a:ext>
                  </a:extLst>
                </p:cNvPr>
                <p:cNvSpPr/>
                <p:nvPr/>
              </p:nvSpPr>
              <p:spPr>
                <a:xfrm>
                  <a:off x="8888593" y="3122418"/>
                  <a:ext cx="1523224" cy="559836"/>
                </a:xfrm>
                <a:prstGeom prst="roundRect">
                  <a:avLst/>
                </a:prstGeom>
                <a:solidFill>
                  <a:srgbClr val="C4D6A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编程实现</a:t>
                  </a:r>
                </a:p>
              </p:txBody>
            </p:sp>
            <p:sp>
              <p:nvSpPr>
                <p:cNvPr id="117" name="圆角矩形 50">
                  <a:extLst>
                    <a:ext uri="{FF2B5EF4-FFF2-40B4-BE49-F238E27FC236}">
                      <a16:creationId xmlns:a16="http://schemas.microsoft.com/office/drawing/2014/main" id="{C01E3249-1896-477F-B5F8-018369A12C10}"/>
                    </a:ext>
                  </a:extLst>
                </p:cNvPr>
                <p:cNvSpPr/>
                <p:nvPr/>
              </p:nvSpPr>
              <p:spPr>
                <a:xfrm>
                  <a:off x="8888593" y="4429939"/>
                  <a:ext cx="1523224" cy="559836"/>
                </a:xfrm>
                <a:prstGeom prst="roundRect">
                  <a:avLst/>
                </a:prstGeom>
                <a:solidFill>
                  <a:srgbClr val="339966"/>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随机案例</a:t>
                  </a:r>
                </a:p>
              </p:txBody>
            </p:sp>
            <p:sp>
              <p:nvSpPr>
                <p:cNvPr id="118" name="圆角矩形 58">
                  <a:extLst>
                    <a:ext uri="{FF2B5EF4-FFF2-40B4-BE49-F238E27FC236}">
                      <a16:creationId xmlns:a16="http://schemas.microsoft.com/office/drawing/2014/main" id="{7D837F28-6BE2-4D92-AE79-E55694A9F4D6}"/>
                    </a:ext>
                  </a:extLst>
                </p:cNvPr>
                <p:cNvSpPr/>
                <p:nvPr/>
              </p:nvSpPr>
              <p:spPr>
                <a:xfrm>
                  <a:off x="6846550" y="5737459"/>
                  <a:ext cx="1523224" cy="559836"/>
                </a:xfrm>
                <a:prstGeom prst="roundRect">
                  <a:avLst/>
                </a:prstGeom>
                <a:solidFill>
                  <a:srgbClr val="BFBFBF"/>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修改完善</a:t>
                  </a:r>
                </a:p>
              </p:txBody>
            </p:sp>
            <p:sp>
              <p:nvSpPr>
                <p:cNvPr id="119" name="圆角矩形 59">
                  <a:extLst>
                    <a:ext uri="{FF2B5EF4-FFF2-40B4-BE49-F238E27FC236}">
                      <a16:creationId xmlns:a16="http://schemas.microsoft.com/office/drawing/2014/main" id="{7D1F3546-8E4D-4CAD-9890-37FC923FD678}"/>
                    </a:ext>
                  </a:extLst>
                </p:cNvPr>
                <p:cNvSpPr/>
                <p:nvPr/>
              </p:nvSpPr>
              <p:spPr>
                <a:xfrm>
                  <a:off x="8888593" y="5737459"/>
                  <a:ext cx="1523224" cy="559836"/>
                </a:xfrm>
                <a:prstGeom prst="roundRect">
                  <a:avLst/>
                </a:prstGeom>
                <a:solidFill>
                  <a:srgbClr val="BFBFBF"/>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论文定稿</a:t>
                  </a:r>
                </a:p>
              </p:txBody>
            </p:sp>
            <p:sp>
              <p:nvSpPr>
                <p:cNvPr id="120" name="圆角矩形 60">
                  <a:extLst>
                    <a:ext uri="{FF2B5EF4-FFF2-40B4-BE49-F238E27FC236}">
                      <a16:creationId xmlns:a16="http://schemas.microsoft.com/office/drawing/2014/main" id="{E632F707-FD05-4F34-8907-5B13986D94F9}"/>
                    </a:ext>
                  </a:extLst>
                </p:cNvPr>
                <p:cNvSpPr/>
                <p:nvPr/>
              </p:nvSpPr>
              <p:spPr>
                <a:xfrm>
                  <a:off x="4804508" y="5737459"/>
                  <a:ext cx="1523224" cy="559836"/>
                </a:xfrm>
                <a:prstGeom prst="roundRect">
                  <a:avLst/>
                </a:prstGeom>
                <a:solidFill>
                  <a:srgbClr val="BFBFBF"/>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论文撰写</a:t>
                  </a:r>
                </a:p>
              </p:txBody>
            </p:sp>
          </p:grpSp>
          <p:sp>
            <p:nvSpPr>
              <p:cNvPr id="35" name="下箭头 14">
                <a:extLst>
                  <a:ext uri="{FF2B5EF4-FFF2-40B4-BE49-F238E27FC236}">
                    <a16:creationId xmlns:a16="http://schemas.microsoft.com/office/drawing/2014/main" id="{F34BD63E-DEFF-4826-9C6D-593FB7F05746}"/>
                  </a:ext>
                </a:extLst>
              </p:cNvPr>
              <p:cNvSpPr/>
              <p:nvPr/>
            </p:nvSpPr>
            <p:spPr>
              <a:xfrm>
                <a:off x="6452622" y="1336282"/>
                <a:ext cx="276226" cy="209550"/>
              </a:xfrm>
              <a:prstGeom prst="downArrow">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9" name="下箭头 15">
                <a:extLst>
                  <a:ext uri="{FF2B5EF4-FFF2-40B4-BE49-F238E27FC236}">
                    <a16:creationId xmlns:a16="http://schemas.microsoft.com/office/drawing/2014/main" id="{9EBD3102-E899-41DE-88E6-280E528A60FC}"/>
                  </a:ext>
                </a:extLst>
              </p:cNvPr>
              <p:cNvSpPr/>
              <p:nvPr/>
            </p:nvSpPr>
            <p:spPr>
              <a:xfrm>
                <a:off x="6452622" y="2638061"/>
                <a:ext cx="276226" cy="209550"/>
              </a:xfrm>
              <a:prstGeom prst="downArrow">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0" name="下箭头 16">
                <a:extLst>
                  <a:ext uri="{FF2B5EF4-FFF2-40B4-BE49-F238E27FC236}">
                    <a16:creationId xmlns:a16="http://schemas.microsoft.com/office/drawing/2014/main" id="{86787806-E0E3-4890-B055-DBD2F82D46A0}"/>
                  </a:ext>
                </a:extLst>
              </p:cNvPr>
              <p:cNvSpPr/>
              <p:nvPr/>
            </p:nvSpPr>
            <p:spPr>
              <a:xfrm>
                <a:off x="6452622" y="3945581"/>
                <a:ext cx="276226" cy="209550"/>
              </a:xfrm>
              <a:prstGeom prst="downArrow">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1" name="下箭头 17">
                <a:extLst>
                  <a:ext uri="{FF2B5EF4-FFF2-40B4-BE49-F238E27FC236}">
                    <a16:creationId xmlns:a16="http://schemas.microsoft.com/office/drawing/2014/main" id="{98079199-5D5C-4B9D-B64F-2B7C9C4374CF}"/>
                  </a:ext>
                </a:extLst>
              </p:cNvPr>
              <p:cNvSpPr/>
              <p:nvPr/>
            </p:nvSpPr>
            <p:spPr>
              <a:xfrm>
                <a:off x="6452622" y="5258842"/>
                <a:ext cx="276226" cy="209550"/>
              </a:xfrm>
              <a:prstGeom prst="downArrow">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30" name="文本框 29">
              <a:extLst>
                <a:ext uri="{FF2B5EF4-FFF2-40B4-BE49-F238E27FC236}">
                  <a16:creationId xmlns:a16="http://schemas.microsoft.com/office/drawing/2014/main" id="{475CD86F-9F68-4E9B-AD89-9198564D69AD}"/>
                </a:ext>
              </a:extLst>
            </p:cNvPr>
            <p:cNvSpPr txBox="1"/>
            <p:nvPr/>
          </p:nvSpPr>
          <p:spPr>
            <a:xfrm>
              <a:off x="5175746" y="370457"/>
              <a:ext cx="1223134" cy="427535"/>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技术路线</a:t>
              </a:r>
            </a:p>
          </p:txBody>
        </p:sp>
        <p:sp>
          <p:nvSpPr>
            <p:cNvPr id="33" name="矩形 32">
              <a:extLst>
                <a:ext uri="{FF2B5EF4-FFF2-40B4-BE49-F238E27FC236}">
                  <a16:creationId xmlns:a16="http://schemas.microsoft.com/office/drawing/2014/main" id="{E03CFCA0-2E17-4373-AD88-27878114FF7D}"/>
                </a:ext>
              </a:extLst>
            </p:cNvPr>
            <p:cNvSpPr/>
            <p:nvPr/>
          </p:nvSpPr>
          <p:spPr>
            <a:xfrm>
              <a:off x="2082800" y="250244"/>
              <a:ext cx="7396479" cy="5969166"/>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80101157"/>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总结</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工作计划</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aphicFrame>
        <p:nvGraphicFramePr>
          <p:cNvPr id="121" name="表格 120">
            <a:extLst>
              <a:ext uri="{FF2B5EF4-FFF2-40B4-BE49-F238E27FC236}">
                <a16:creationId xmlns:a16="http://schemas.microsoft.com/office/drawing/2014/main" id="{23FE427F-9A57-48AC-916D-19E4A0301084}"/>
              </a:ext>
            </a:extLst>
          </p:cNvPr>
          <p:cNvGraphicFramePr>
            <a:graphicFrameLocks noGrp="1"/>
          </p:cNvGraphicFramePr>
          <p:nvPr>
            <p:extLst>
              <p:ext uri="{D42A27DB-BD31-4B8C-83A1-F6EECF244321}">
                <p14:modId xmlns:p14="http://schemas.microsoft.com/office/powerpoint/2010/main" val="607479706"/>
              </p:ext>
            </p:extLst>
          </p:nvPr>
        </p:nvGraphicFramePr>
        <p:xfrm>
          <a:off x="575022" y="1527856"/>
          <a:ext cx="10854977" cy="4552268"/>
        </p:xfrm>
        <a:graphic>
          <a:graphicData uri="http://schemas.openxmlformats.org/drawingml/2006/table">
            <a:tbl>
              <a:tblPr>
                <a:tableStyleId>{5940675A-B579-460E-94D1-54222C63F5DA}</a:tableStyleId>
              </a:tblPr>
              <a:tblGrid>
                <a:gridCol w="896520">
                  <a:extLst>
                    <a:ext uri="{9D8B030D-6E8A-4147-A177-3AD203B41FA5}">
                      <a16:colId xmlns:a16="http://schemas.microsoft.com/office/drawing/2014/main" val="541518071"/>
                    </a:ext>
                  </a:extLst>
                </a:gridCol>
                <a:gridCol w="4151543">
                  <a:extLst>
                    <a:ext uri="{9D8B030D-6E8A-4147-A177-3AD203B41FA5}">
                      <a16:colId xmlns:a16="http://schemas.microsoft.com/office/drawing/2014/main" val="848955933"/>
                    </a:ext>
                  </a:extLst>
                </a:gridCol>
                <a:gridCol w="3613766">
                  <a:extLst>
                    <a:ext uri="{9D8B030D-6E8A-4147-A177-3AD203B41FA5}">
                      <a16:colId xmlns:a16="http://schemas.microsoft.com/office/drawing/2014/main" val="1763401890"/>
                    </a:ext>
                  </a:extLst>
                </a:gridCol>
                <a:gridCol w="2193148">
                  <a:extLst>
                    <a:ext uri="{9D8B030D-6E8A-4147-A177-3AD203B41FA5}">
                      <a16:colId xmlns:a16="http://schemas.microsoft.com/office/drawing/2014/main" val="1398514148"/>
                    </a:ext>
                  </a:extLst>
                </a:gridCol>
              </a:tblGrid>
              <a:tr h="440586">
                <a:tc>
                  <a:txBody>
                    <a:bodyPr/>
                    <a:lstStyle/>
                    <a:p>
                      <a:pPr algn="ctr"/>
                      <a:r>
                        <a:rPr lang="zh-CN" sz="1600" b="1" kern="100" dirty="0">
                          <a:solidFill>
                            <a:srgbClr val="000000"/>
                          </a:solidFill>
                          <a:effectLst/>
                        </a:rPr>
                        <a:t>序号</a:t>
                      </a:r>
                      <a:endParaRPr lang="zh-CN" sz="1600" b="1"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sz="1600" b="1" kern="100" dirty="0">
                          <a:solidFill>
                            <a:srgbClr val="000000"/>
                          </a:solidFill>
                          <a:effectLst/>
                        </a:rPr>
                        <a:t>阶段及内容</a:t>
                      </a:r>
                      <a:endParaRPr lang="zh-CN" sz="1600" b="1"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sz="1600" b="1" kern="100" dirty="0">
                          <a:solidFill>
                            <a:srgbClr val="000000"/>
                          </a:solidFill>
                          <a:effectLst/>
                        </a:rPr>
                        <a:t>起止日期</a:t>
                      </a:r>
                      <a:endParaRPr lang="zh-CN" sz="1600" b="1"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sz="1600" b="1" kern="100" dirty="0">
                          <a:solidFill>
                            <a:srgbClr val="000000"/>
                          </a:solidFill>
                          <a:effectLst/>
                        </a:rPr>
                        <a:t>阶段研究成果</a:t>
                      </a:r>
                      <a:endParaRPr lang="zh-CN" sz="1600" b="1"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38850974"/>
                  </a:ext>
                </a:extLst>
              </a:tr>
              <a:tr h="447589">
                <a:tc>
                  <a:txBody>
                    <a:bodyPr/>
                    <a:lstStyle/>
                    <a:p>
                      <a:pPr algn="ctr"/>
                      <a:r>
                        <a:rPr lang="en-US" sz="1600" b="1" kern="100" dirty="0">
                          <a:solidFill>
                            <a:srgbClr val="000000"/>
                          </a:solidFill>
                          <a:effectLst/>
                        </a:rPr>
                        <a:t>1</a:t>
                      </a:r>
                      <a:endParaRPr lang="zh-CN" sz="1600" b="1"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sz="1600" b="0" kern="100" dirty="0">
                          <a:solidFill>
                            <a:srgbClr val="000000"/>
                          </a:solidFill>
                          <a:effectLst/>
                        </a:rPr>
                        <a:t>查阅文献、了解</a:t>
                      </a:r>
                      <a:r>
                        <a:rPr lang="zh-CN" altLang="en-US" sz="1600" b="0" kern="100" dirty="0">
                          <a:solidFill>
                            <a:srgbClr val="000000"/>
                          </a:solidFill>
                          <a:effectLst/>
                        </a:rPr>
                        <a:t>问题背景</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b="0" kern="100" dirty="0">
                          <a:solidFill>
                            <a:srgbClr val="000000"/>
                          </a:solidFill>
                          <a:effectLst/>
                        </a:rPr>
                        <a:t>2024.6-2024.9</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sz="1600" b="0" kern="100" dirty="0">
                          <a:solidFill>
                            <a:srgbClr val="000000"/>
                          </a:solidFill>
                          <a:effectLst/>
                        </a:rPr>
                        <a:t>文献综述</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69058093"/>
                  </a:ext>
                </a:extLst>
              </a:tr>
              <a:tr h="447589">
                <a:tc>
                  <a:txBody>
                    <a:bodyPr/>
                    <a:lstStyle/>
                    <a:p>
                      <a:pPr algn="ctr"/>
                      <a:r>
                        <a:rPr lang="en-US" sz="1600" b="1" kern="100">
                          <a:solidFill>
                            <a:srgbClr val="000000"/>
                          </a:solidFill>
                          <a:effectLst/>
                        </a:rPr>
                        <a:t>2</a:t>
                      </a:r>
                      <a:endParaRPr lang="zh-CN" sz="1600" b="1" kern="10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sz="1600" b="0" kern="100" dirty="0">
                          <a:solidFill>
                            <a:srgbClr val="000000"/>
                          </a:solidFill>
                          <a:effectLst/>
                        </a:rPr>
                        <a:t>撰写开题报告</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b="0" kern="100" dirty="0">
                          <a:solidFill>
                            <a:srgbClr val="000000"/>
                          </a:solidFill>
                          <a:effectLst/>
                        </a:rPr>
                        <a:t>2024.9-2024.10</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sz="1600" b="0" kern="100" dirty="0">
                          <a:solidFill>
                            <a:srgbClr val="000000"/>
                          </a:solidFill>
                          <a:effectLst/>
                        </a:rPr>
                        <a:t>开题报告</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9316211"/>
                  </a:ext>
                </a:extLst>
              </a:tr>
              <a:tr h="447589">
                <a:tc>
                  <a:txBody>
                    <a:bodyPr/>
                    <a:lstStyle/>
                    <a:p>
                      <a:pPr algn="ctr"/>
                      <a:r>
                        <a:rPr lang="en-US" sz="1600" b="1" kern="100">
                          <a:solidFill>
                            <a:srgbClr val="000000"/>
                          </a:solidFill>
                          <a:effectLst/>
                        </a:rPr>
                        <a:t>3</a:t>
                      </a:r>
                      <a:endParaRPr lang="zh-CN" sz="1600" b="1" kern="10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sz="1600" b="0" kern="100" dirty="0">
                          <a:solidFill>
                            <a:srgbClr val="000000"/>
                          </a:solidFill>
                          <a:effectLst/>
                        </a:rPr>
                        <a:t>建立数学模型</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b="0" kern="100" dirty="0">
                          <a:solidFill>
                            <a:srgbClr val="000000"/>
                          </a:solidFill>
                          <a:effectLst/>
                        </a:rPr>
                        <a:t>2024.11-2024.12</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sz="1600" b="0" kern="100" dirty="0">
                          <a:solidFill>
                            <a:srgbClr val="000000"/>
                          </a:solidFill>
                          <a:effectLst/>
                        </a:rPr>
                        <a:t>数学模型</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6635724"/>
                  </a:ext>
                </a:extLst>
              </a:tr>
              <a:tr h="447589">
                <a:tc>
                  <a:txBody>
                    <a:bodyPr/>
                    <a:lstStyle/>
                    <a:p>
                      <a:pPr algn="ctr"/>
                      <a:r>
                        <a:rPr lang="en-US" sz="1600" b="1" kern="100">
                          <a:solidFill>
                            <a:srgbClr val="000000"/>
                          </a:solidFill>
                          <a:effectLst/>
                        </a:rPr>
                        <a:t>4</a:t>
                      </a:r>
                      <a:endParaRPr lang="zh-CN" sz="1600" b="1" kern="10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sz="1600" b="0" kern="100" dirty="0">
                          <a:solidFill>
                            <a:srgbClr val="000000"/>
                          </a:solidFill>
                          <a:effectLst/>
                        </a:rPr>
                        <a:t>工业数据处理</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b="0" kern="100" dirty="0">
                          <a:solidFill>
                            <a:srgbClr val="000000"/>
                          </a:solidFill>
                          <a:effectLst/>
                        </a:rPr>
                        <a:t>2025.1-2025.2</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sz="1600" b="0" kern="100" dirty="0">
                          <a:solidFill>
                            <a:srgbClr val="000000"/>
                          </a:solidFill>
                          <a:effectLst/>
                        </a:rPr>
                        <a:t>测试数据</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94888430"/>
                  </a:ext>
                </a:extLst>
              </a:tr>
              <a:tr h="447589">
                <a:tc>
                  <a:txBody>
                    <a:bodyPr/>
                    <a:lstStyle/>
                    <a:p>
                      <a:pPr algn="ctr"/>
                      <a:r>
                        <a:rPr lang="en-US" sz="1600" b="1" kern="100">
                          <a:solidFill>
                            <a:srgbClr val="000000"/>
                          </a:solidFill>
                          <a:effectLst/>
                        </a:rPr>
                        <a:t>5</a:t>
                      </a:r>
                      <a:endParaRPr lang="zh-CN" sz="1600" b="1" kern="10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kern="100" dirty="0">
                          <a:solidFill>
                            <a:srgbClr val="000000"/>
                          </a:solidFill>
                          <a:effectLst/>
                        </a:rPr>
                        <a:t>近似算法设计</a:t>
                      </a:r>
                      <a:endParaRPr lang="zh-CN" alt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b="0" kern="100" dirty="0">
                          <a:solidFill>
                            <a:srgbClr val="000000"/>
                          </a:solidFill>
                          <a:effectLst/>
                        </a:rPr>
                        <a:t>2025.3-2025.5</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sz="1600" b="0" kern="100" dirty="0">
                          <a:solidFill>
                            <a:srgbClr val="000000"/>
                          </a:solidFill>
                          <a:effectLst/>
                        </a:rPr>
                        <a:t>近似算法</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9747495"/>
                  </a:ext>
                </a:extLst>
              </a:tr>
              <a:tr h="447589">
                <a:tc>
                  <a:txBody>
                    <a:bodyPr/>
                    <a:lstStyle/>
                    <a:p>
                      <a:pPr algn="ctr"/>
                      <a:r>
                        <a:rPr lang="en-US" sz="1600" b="1" kern="100">
                          <a:solidFill>
                            <a:srgbClr val="000000"/>
                          </a:solidFill>
                          <a:effectLst/>
                        </a:rPr>
                        <a:t>6</a:t>
                      </a:r>
                      <a:endParaRPr lang="zh-CN" sz="1600" b="1" kern="10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sz="1600" b="0" kern="100" dirty="0">
                          <a:solidFill>
                            <a:srgbClr val="000000"/>
                          </a:solidFill>
                          <a:effectLst/>
                        </a:rPr>
                        <a:t>精确算法设计</a:t>
                      </a:r>
                      <a:endParaRPr lang="zh-CN" alt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b="0" kern="100" dirty="0">
                          <a:solidFill>
                            <a:srgbClr val="000000"/>
                          </a:solidFill>
                          <a:effectLst/>
                        </a:rPr>
                        <a:t>2025.6-2025.10</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sz="1600" b="0" kern="100" dirty="0">
                          <a:solidFill>
                            <a:srgbClr val="000000"/>
                          </a:solidFill>
                          <a:effectLst/>
                        </a:rPr>
                        <a:t>精确算法</a:t>
                      </a:r>
                      <a:endParaRPr lang="zh-CN" alt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71763932"/>
                  </a:ext>
                </a:extLst>
              </a:tr>
              <a:tr h="447589">
                <a:tc>
                  <a:txBody>
                    <a:bodyPr/>
                    <a:lstStyle/>
                    <a:p>
                      <a:pPr algn="ctr"/>
                      <a:r>
                        <a:rPr lang="en-US" sz="1600" b="1" kern="100" dirty="0">
                          <a:solidFill>
                            <a:srgbClr val="000000"/>
                          </a:solidFill>
                          <a:effectLst/>
                        </a:rPr>
                        <a:t>7</a:t>
                      </a:r>
                      <a:endParaRPr lang="zh-CN" sz="1600" b="1"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sz="1600" b="0" kern="100" dirty="0">
                          <a:solidFill>
                            <a:srgbClr val="000000"/>
                          </a:solidFill>
                          <a:effectLst/>
                        </a:rPr>
                        <a:t>计算实验</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b="0" kern="100" dirty="0">
                          <a:solidFill>
                            <a:srgbClr val="000000"/>
                          </a:solidFill>
                          <a:effectLst/>
                        </a:rPr>
                        <a:t>2025.11-2025.12</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kern="100" dirty="0">
                          <a:solidFill>
                            <a:srgbClr val="000000"/>
                          </a:solidFill>
                          <a:effectLst/>
                        </a:rPr>
                        <a:t>对比分析结果</a:t>
                      </a:r>
                      <a:endParaRPr lang="zh-CN" alt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5520648"/>
                  </a:ext>
                </a:extLst>
              </a:tr>
              <a:tr h="480085">
                <a:tc>
                  <a:txBody>
                    <a:bodyPr/>
                    <a:lstStyle/>
                    <a:p>
                      <a:pPr algn="ctr"/>
                      <a:r>
                        <a:rPr lang="en-US" sz="1600" b="1" kern="100">
                          <a:solidFill>
                            <a:srgbClr val="000000"/>
                          </a:solidFill>
                          <a:effectLst/>
                        </a:rPr>
                        <a:t>8</a:t>
                      </a:r>
                      <a:endParaRPr lang="zh-CN" sz="1600" b="1" kern="10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sz="1600" b="0" kern="100" dirty="0">
                          <a:solidFill>
                            <a:srgbClr val="000000"/>
                          </a:solidFill>
                          <a:effectLst/>
                        </a:rPr>
                        <a:t>论文撰写</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b="0" kern="100" dirty="0">
                          <a:solidFill>
                            <a:srgbClr val="000000"/>
                          </a:solidFill>
                          <a:effectLst/>
                        </a:rPr>
                        <a:t>2026.1-2026.3</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sz="1600" b="0" kern="100" dirty="0">
                          <a:solidFill>
                            <a:srgbClr val="000000"/>
                          </a:solidFill>
                          <a:effectLst/>
                        </a:rPr>
                        <a:t>毕业论文</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35553441"/>
                  </a:ext>
                </a:extLst>
              </a:tr>
              <a:tr h="498474">
                <a:tc>
                  <a:txBody>
                    <a:bodyPr/>
                    <a:lstStyle/>
                    <a:p>
                      <a:pPr algn="ctr"/>
                      <a:r>
                        <a:rPr lang="en-US" sz="1600" b="1" kern="100">
                          <a:solidFill>
                            <a:srgbClr val="000000"/>
                          </a:solidFill>
                          <a:effectLst/>
                        </a:rPr>
                        <a:t>9</a:t>
                      </a:r>
                      <a:endParaRPr lang="zh-CN" sz="1600" b="1" kern="10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sz="1600" b="0" kern="100" dirty="0">
                          <a:solidFill>
                            <a:srgbClr val="000000"/>
                          </a:solidFill>
                          <a:effectLst/>
                        </a:rPr>
                        <a:t>准备答辩</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b="0" kern="100" dirty="0">
                          <a:solidFill>
                            <a:srgbClr val="000000"/>
                          </a:solidFill>
                          <a:effectLst/>
                        </a:rPr>
                        <a:t>2026.4-2026.5</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sz="1600" b="0" kern="100" dirty="0">
                          <a:solidFill>
                            <a:srgbClr val="000000"/>
                          </a:solidFill>
                          <a:effectLst/>
                        </a:rPr>
                        <a:t>答辩</a:t>
                      </a:r>
                      <a:r>
                        <a:rPr lang="en-US" sz="1600" b="0" kern="100" dirty="0">
                          <a:solidFill>
                            <a:srgbClr val="000000"/>
                          </a:solidFill>
                          <a:effectLst/>
                        </a:rPr>
                        <a:t>PPT</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49344922"/>
                  </a:ext>
                </a:extLst>
              </a:tr>
            </a:tbl>
          </a:graphicData>
        </a:graphic>
      </p:graphicFrame>
    </p:spTree>
    <p:extLst>
      <p:ext uri="{BB962C8B-B14F-4D97-AF65-F5344CB8AC3E}">
        <p14:creationId xmlns:p14="http://schemas.microsoft.com/office/powerpoint/2010/main" val="1721287905"/>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70000"/>
            <a:lum/>
          </a:blip>
          <a:srcRect/>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DACF17A-70B8-4642-B620-C35A145F5630}"/>
              </a:ext>
            </a:extLst>
          </p:cNvPr>
          <p:cNvSpPr txBox="1"/>
          <p:nvPr/>
        </p:nvSpPr>
        <p:spPr>
          <a:xfrm>
            <a:off x="1415497" y="1655372"/>
            <a:ext cx="4286917" cy="1754326"/>
          </a:xfrm>
          <a:prstGeom prst="rect">
            <a:avLst/>
          </a:prstGeom>
          <a:noFill/>
        </p:spPr>
        <p:txBody>
          <a:bodyPr wrap="square" rtlCol="0">
            <a:spAutoFit/>
          </a:bodyPr>
          <a:lstStyle/>
          <a:p>
            <a:pPr lvl="1">
              <a:lnSpc>
                <a:spcPct val="200000"/>
              </a:lnSpc>
            </a:pPr>
            <a:r>
              <a:rPr kumimoji="1" lang="zh-CN" altLang="en-US" sz="4000" b="1" dirty="0">
                <a:solidFill>
                  <a:srgbClr val="2B458C"/>
                </a:solidFill>
                <a:latin typeface="微软雅黑" panose="020B0503020204020204" pitchFamily="34" charset="-122"/>
                <a:ea typeface="微软雅黑" panose="020B0503020204020204" pitchFamily="34" charset="-122"/>
              </a:rPr>
              <a:t>前期工作总结</a:t>
            </a:r>
            <a:endParaRPr kumimoji="1" lang="en-US" altLang="zh-CN" sz="4000" b="1" dirty="0">
              <a:solidFill>
                <a:srgbClr val="2B458C"/>
              </a:solidFill>
              <a:latin typeface="微软雅黑" panose="020B0503020204020204" pitchFamily="34" charset="-122"/>
              <a:ea typeface="微软雅黑" panose="020B0503020204020204" pitchFamily="34" charset="-122"/>
            </a:endParaRPr>
          </a:p>
          <a:p>
            <a:pPr lvl="1" algn="ctr"/>
            <a:endParaRPr kumimoji="1" lang="en-US" altLang="zh-CN" sz="2800" b="1" dirty="0">
              <a:solidFill>
                <a:srgbClr val="2B458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0361853"/>
      </p:ext>
    </p:extLst>
  </p:cSld>
  <p:clrMapOvr>
    <a:masterClrMapping/>
  </p:clrMapOvr>
  <mc:AlternateContent xmlns:mc="http://schemas.openxmlformats.org/markup-compatibility/2006" xmlns:p14="http://schemas.microsoft.com/office/powerpoint/2010/main">
    <mc:Choice Requires="p14">
      <p:transition p14:dur="0" advTm="2471"/>
    </mc:Choice>
    <mc:Fallback xmlns="">
      <p:transition advTm="2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6000"/>
            <a:lum/>
          </a:blip>
          <a:srcRect/>
          <a:stretch>
            <a:fillRect/>
          </a:stretch>
        </a:blipFill>
        <a:effectLst/>
      </p:bgPr>
    </p:bg>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5DFBF27A-BFCA-4990-99B5-941276BA8043}"/>
              </a:ext>
            </a:extLst>
          </p:cNvPr>
          <p:cNvSpPr txBox="1"/>
          <p:nvPr/>
        </p:nvSpPr>
        <p:spPr>
          <a:xfrm>
            <a:off x="1679258" y="2636045"/>
            <a:ext cx="7860982" cy="1200329"/>
          </a:xfrm>
          <a:prstGeom prst="rect">
            <a:avLst/>
          </a:prstGeom>
          <a:noFill/>
        </p:spPr>
        <p:txBody>
          <a:bodyPr wrap="square">
            <a:spAutoFit/>
          </a:bodyPr>
          <a:lstStyle/>
          <a:p>
            <a:pPr lvl="1" algn="ctr"/>
            <a:r>
              <a:rPr kumimoji="1" lang="zh-CN" altLang="en-US" sz="7200" dirty="0">
                <a:solidFill>
                  <a:srgbClr val="2B458C"/>
                </a:solidFill>
                <a:latin typeface="微软雅黑" panose="020B0503020204020204" pitchFamily="34" charset="-122"/>
                <a:ea typeface="微软雅黑" panose="020B0503020204020204" pitchFamily="34" charset="-122"/>
              </a:rPr>
              <a:t>谢谢各位老师！</a:t>
            </a:r>
            <a:endParaRPr kumimoji="1" lang="en-US" altLang="zh-Hans" sz="7200" dirty="0">
              <a:solidFill>
                <a:srgbClr val="2B458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3721192"/>
      </p:ext>
    </p:extLst>
  </p:cSld>
  <p:clrMapOvr>
    <a:masterClrMapping/>
  </p:clrMapOvr>
  <mc:AlternateContent xmlns:mc="http://schemas.openxmlformats.org/markup-compatibility/2006" xmlns:p14="http://schemas.microsoft.com/office/powerpoint/2010/main">
    <mc:Choice Requires="p14">
      <p:transition p14:dur="0" advTm="4831"/>
    </mc:Choice>
    <mc:Fallback xmlns="">
      <p:transition advTm="483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研究方法</a:t>
              </a:r>
            </a:p>
          </p:txBody>
        </p:sp>
      </p:grpSp>
      <p:grpSp>
        <p:nvGrpSpPr>
          <p:cNvPr id="13" name="组合 12">
            <a:extLst>
              <a:ext uri="{FF2B5EF4-FFF2-40B4-BE49-F238E27FC236}">
                <a16:creationId xmlns:a16="http://schemas.microsoft.com/office/drawing/2014/main" id="{59F59163-6B1D-473F-B6B9-3B6259B8C207}"/>
              </a:ext>
            </a:extLst>
          </p:cNvPr>
          <p:cNvGrpSpPr/>
          <p:nvPr/>
        </p:nvGrpSpPr>
        <p:grpSpPr>
          <a:xfrm>
            <a:off x="291561" y="705389"/>
            <a:ext cx="5958850" cy="581057"/>
            <a:chOff x="337175" y="1658838"/>
            <a:chExt cx="5958850" cy="581057"/>
          </a:xfrm>
        </p:grpSpPr>
        <p:sp>
          <p:nvSpPr>
            <p:cNvPr id="14" name="文本框 13">
              <a:extLst>
                <a:ext uri="{FF2B5EF4-FFF2-40B4-BE49-F238E27FC236}">
                  <a16:creationId xmlns:a16="http://schemas.microsoft.com/office/drawing/2014/main" id="{3BE90C46-A18A-4E8F-A094-E3D53C736D58}"/>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数学模型的建立</a:t>
              </a:r>
            </a:p>
          </p:txBody>
        </p:sp>
        <p:sp>
          <p:nvSpPr>
            <p:cNvPr id="15" name="等腰三角形 14">
              <a:extLst>
                <a:ext uri="{FF2B5EF4-FFF2-40B4-BE49-F238E27FC236}">
                  <a16:creationId xmlns:a16="http://schemas.microsoft.com/office/drawing/2014/main" id="{74321412-4CC0-4127-B098-93C71443658E}"/>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pic>
        <p:nvPicPr>
          <p:cNvPr id="22" name="图片 21">
            <a:extLst>
              <a:ext uri="{FF2B5EF4-FFF2-40B4-BE49-F238E27FC236}">
                <a16:creationId xmlns:a16="http://schemas.microsoft.com/office/drawing/2014/main" id="{F735B047-BD3C-4EB3-B743-053DFFEEAD7E}"/>
              </a:ext>
            </a:extLst>
          </p:cNvPr>
          <p:cNvPicPr>
            <a:picLocks noChangeAspect="1"/>
          </p:cNvPicPr>
          <p:nvPr>
            <p:custDataLst>
              <p:tags r:id="rId1"/>
            </p:custDataLst>
          </p:nvPr>
        </p:nvPicPr>
        <p:blipFill rotWithShape="1">
          <a:blip r:embed="rId5"/>
          <a:srcRect t="43396"/>
          <a:stretch/>
        </p:blipFill>
        <p:spPr>
          <a:xfrm>
            <a:off x="4814906" y="1793567"/>
            <a:ext cx="6411894" cy="4607091"/>
          </a:xfrm>
          <a:prstGeom prst="rect">
            <a:avLst/>
          </a:prstGeom>
        </p:spPr>
      </p:pic>
      <p:pic>
        <p:nvPicPr>
          <p:cNvPr id="19" name="图片 18">
            <a:extLst>
              <a:ext uri="{FF2B5EF4-FFF2-40B4-BE49-F238E27FC236}">
                <a16:creationId xmlns:a16="http://schemas.microsoft.com/office/drawing/2014/main" id="{97F67B6D-D669-4868-B8FD-C8A2E9C4D4FF}"/>
              </a:ext>
            </a:extLst>
          </p:cNvPr>
          <p:cNvPicPr>
            <a:picLocks noChangeAspect="1"/>
          </p:cNvPicPr>
          <p:nvPr>
            <p:custDataLst>
              <p:tags r:id="rId2"/>
            </p:custDataLst>
          </p:nvPr>
        </p:nvPicPr>
        <p:blipFill>
          <a:blip r:embed="rId6"/>
          <a:stretch>
            <a:fillRect/>
          </a:stretch>
        </p:blipFill>
        <p:spPr>
          <a:xfrm>
            <a:off x="434430" y="1793567"/>
            <a:ext cx="4554666" cy="3740952"/>
          </a:xfrm>
          <a:prstGeom prst="rect">
            <a:avLst/>
          </a:prstGeom>
        </p:spPr>
      </p:pic>
    </p:spTree>
    <p:extLst>
      <p:ext uri="{BB962C8B-B14F-4D97-AF65-F5344CB8AC3E}">
        <p14:creationId xmlns:p14="http://schemas.microsoft.com/office/powerpoint/2010/main" val="4294703171"/>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5C30C17-1E45-42AD-8965-EA6BC94FFACB}"/>
              </a:ext>
            </a:extLst>
          </p:cNvPr>
          <p:cNvPicPr>
            <a:picLocks noChangeAspect="1"/>
          </p:cNvPicPr>
          <p:nvPr/>
        </p:nvPicPr>
        <p:blipFill>
          <a:blip r:embed="rId2"/>
          <a:stretch>
            <a:fillRect/>
          </a:stretch>
        </p:blipFill>
        <p:spPr>
          <a:xfrm>
            <a:off x="952500" y="1075765"/>
            <a:ext cx="7295029" cy="4863353"/>
          </a:xfrm>
          <a:prstGeom prst="rect">
            <a:avLst/>
          </a:prstGeom>
        </p:spPr>
      </p:pic>
      <p:grpSp>
        <p:nvGrpSpPr>
          <p:cNvPr id="11" name="组合 10">
            <a:extLst>
              <a:ext uri="{FF2B5EF4-FFF2-40B4-BE49-F238E27FC236}">
                <a16:creationId xmlns:a16="http://schemas.microsoft.com/office/drawing/2014/main" id="{1AAB4605-0C6E-419A-B590-E32F32F2ECBB}"/>
              </a:ext>
            </a:extLst>
          </p:cNvPr>
          <p:cNvGrpSpPr/>
          <p:nvPr/>
        </p:nvGrpSpPr>
        <p:grpSpPr>
          <a:xfrm>
            <a:off x="10640061" y="1848895"/>
            <a:ext cx="373379" cy="444444"/>
            <a:chOff x="7063741" y="2564924"/>
            <a:chExt cx="373379" cy="444444"/>
          </a:xfrm>
        </p:grpSpPr>
        <p:sp>
          <p:nvSpPr>
            <p:cNvPr id="5" name="矩形 4">
              <a:extLst>
                <a:ext uri="{FF2B5EF4-FFF2-40B4-BE49-F238E27FC236}">
                  <a16:creationId xmlns:a16="http://schemas.microsoft.com/office/drawing/2014/main" id="{232092A0-3904-4434-BEDB-EC97674041B8}"/>
                </a:ext>
              </a:extLst>
            </p:cNvPr>
            <p:cNvSpPr/>
            <p:nvPr/>
          </p:nvSpPr>
          <p:spPr>
            <a:xfrm>
              <a:off x="7063741" y="2564924"/>
              <a:ext cx="373379" cy="444444"/>
            </a:xfrm>
            <a:custGeom>
              <a:avLst/>
              <a:gdLst>
                <a:gd name="connsiteX0" fmla="*/ 0 w 373379"/>
                <a:gd name="connsiteY0" fmla="*/ 0 h 444444"/>
                <a:gd name="connsiteX1" fmla="*/ 373379 w 373379"/>
                <a:gd name="connsiteY1" fmla="*/ 0 h 444444"/>
                <a:gd name="connsiteX2" fmla="*/ 373379 w 373379"/>
                <a:gd name="connsiteY2" fmla="*/ 444444 h 444444"/>
                <a:gd name="connsiteX3" fmla="*/ 0 w 373379"/>
                <a:gd name="connsiteY3" fmla="*/ 444444 h 444444"/>
                <a:gd name="connsiteX4" fmla="*/ 0 w 373379"/>
                <a:gd name="connsiteY4" fmla="*/ 0 h 44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79" h="444444" fill="none" extrusionOk="0">
                  <a:moveTo>
                    <a:pt x="0" y="0"/>
                  </a:moveTo>
                  <a:cubicBezTo>
                    <a:pt x="164488" y="-17862"/>
                    <a:pt x="293744" y="25710"/>
                    <a:pt x="373379" y="0"/>
                  </a:cubicBezTo>
                  <a:cubicBezTo>
                    <a:pt x="399852" y="180477"/>
                    <a:pt x="347490" y="335084"/>
                    <a:pt x="373379" y="444444"/>
                  </a:cubicBezTo>
                  <a:cubicBezTo>
                    <a:pt x="210993" y="456415"/>
                    <a:pt x="91928" y="437150"/>
                    <a:pt x="0" y="444444"/>
                  </a:cubicBezTo>
                  <a:cubicBezTo>
                    <a:pt x="-51816" y="247150"/>
                    <a:pt x="16789" y="199768"/>
                    <a:pt x="0" y="0"/>
                  </a:cubicBezTo>
                  <a:close/>
                </a:path>
                <a:path w="373379" h="444444" stroke="0" extrusionOk="0">
                  <a:moveTo>
                    <a:pt x="0" y="0"/>
                  </a:moveTo>
                  <a:cubicBezTo>
                    <a:pt x="91578" y="-25291"/>
                    <a:pt x="256331" y="6532"/>
                    <a:pt x="373379" y="0"/>
                  </a:cubicBezTo>
                  <a:cubicBezTo>
                    <a:pt x="385424" y="131627"/>
                    <a:pt x="323115" y="307880"/>
                    <a:pt x="373379" y="444444"/>
                  </a:cubicBezTo>
                  <a:cubicBezTo>
                    <a:pt x="205558" y="463439"/>
                    <a:pt x="138273" y="436526"/>
                    <a:pt x="0" y="444444"/>
                  </a:cubicBezTo>
                  <a:cubicBezTo>
                    <a:pt x="-18436" y="289121"/>
                    <a:pt x="38119" y="203654"/>
                    <a:pt x="0" y="0"/>
                  </a:cubicBezTo>
                  <a:close/>
                </a:path>
              </a:pathLst>
            </a:custGeom>
            <a:solidFill>
              <a:srgbClr val="CE9A62"/>
            </a:solidFill>
            <a:ln w="9525">
              <a:solidFill>
                <a:schemeClr val="bg1"/>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10800000" algn="r" rotWithShape="0">
                <a:prstClr val="black">
                  <a:alpha val="40000"/>
                </a:prstClr>
              </a:outerShdw>
            </a:effectLst>
            <a:scene3d>
              <a:camera prst="orthographicFront">
                <a:rot lat="0" lon="1200000" rev="1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17C01C9A-AE3E-4AB6-91EE-40F25F01DF5D}"/>
                </a:ext>
              </a:extLst>
            </p:cNvPr>
            <p:cNvSpPr/>
            <p:nvPr/>
          </p:nvSpPr>
          <p:spPr>
            <a:xfrm>
              <a:off x="7174777" y="2684881"/>
              <a:ext cx="181064" cy="220879"/>
            </a:xfrm>
            <a:prstGeom prst="roundRect">
              <a:avLst>
                <a:gd name="adj" fmla="val 10684"/>
              </a:avLst>
            </a:prstGeom>
            <a:solidFill>
              <a:srgbClr val="BE99E3"/>
            </a:solidFill>
            <a:ln w="6350">
              <a:solidFill>
                <a:schemeClr val="bg1"/>
              </a:solidFill>
              <a:round/>
            </a:ln>
            <a:effectLst>
              <a:outerShdw blurRad="63500" sx="102000" sy="102000" algn="ctr" rotWithShape="0">
                <a:prstClr val="black">
                  <a:alpha val="40000"/>
                </a:prstClr>
              </a:outerShdw>
            </a:effectLst>
            <a:scene3d>
              <a:camera prst="isometricOffAxis2Top">
                <a:rot lat="0" lon="1200000" rev="120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pic>
        <p:nvPicPr>
          <p:cNvPr id="9" name="图片 8">
            <a:extLst>
              <a:ext uri="{FF2B5EF4-FFF2-40B4-BE49-F238E27FC236}">
                <a16:creationId xmlns:a16="http://schemas.microsoft.com/office/drawing/2014/main" id="{07B95AA3-6075-49C4-A9E3-EF003C7931F9}"/>
              </a:ext>
            </a:extLst>
          </p:cNvPr>
          <p:cNvPicPr>
            <a:picLocks noChangeAspect="1"/>
          </p:cNvPicPr>
          <p:nvPr/>
        </p:nvPicPr>
        <p:blipFill>
          <a:blip r:embed="rId3"/>
          <a:stretch>
            <a:fillRect/>
          </a:stretch>
        </p:blipFill>
        <p:spPr>
          <a:xfrm>
            <a:off x="10021970" y="-201855"/>
            <a:ext cx="2202749" cy="1468499"/>
          </a:xfrm>
          <a:prstGeom prst="rect">
            <a:avLst/>
          </a:prstGeom>
        </p:spPr>
      </p:pic>
      <p:grpSp>
        <p:nvGrpSpPr>
          <p:cNvPr id="12" name="组合 11">
            <a:extLst>
              <a:ext uri="{FF2B5EF4-FFF2-40B4-BE49-F238E27FC236}">
                <a16:creationId xmlns:a16="http://schemas.microsoft.com/office/drawing/2014/main" id="{DB2E0243-1878-4D04-A999-04DDD30A7B75}"/>
              </a:ext>
            </a:extLst>
          </p:cNvPr>
          <p:cNvGrpSpPr/>
          <p:nvPr/>
        </p:nvGrpSpPr>
        <p:grpSpPr>
          <a:xfrm>
            <a:off x="4218252" y="3496564"/>
            <a:ext cx="292100" cy="340836"/>
            <a:chOff x="7063741" y="2564924"/>
            <a:chExt cx="373379" cy="444444"/>
          </a:xfrm>
        </p:grpSpPr>
        <p:sp>
          <p:nvSpPr>
            <p:cNvPr id="13" name="矩形 12">
              <a:extLst>
                <a:ext uri="{FF2B5EF4-FFF2-40B4-BE49-F238E27FC236}">
                  <a16:creationId xmlns:a16="http://schemas.microsoft.com/office/drawing/2014/main" id="{C9032C02-ECC0-4EDE-A2F9-13F6C6FC0360}"/>
                </a:ext>
              </a:extLst>
            </p:cNvPr>
            <p:cNvSpPr/>
            <p:nvPr/>
          </p:nvSpPr>
          <p:spPr>
            <a:xfrm>
              <a:off x="7063741" y="2564924"/>
              <a:ext cx="373379" cy="444444"/>
            </a:xfrm>
            <a:custGeom>
              <a:avLst/>
              <a:gdLst>
                <a:gd name="connsiteX0" fmla="*/ 0 w 292100"/>
                <a:gd name="connsiteY0" fmla="*/ 0 h 340836"/>
                <a:gd name="connsiteX1" fmla="*/ 292100 w 292100"/>
                <a:gd name="connsiteY1" fmla="*/ 0 h 340836"/>
                <a:gd name="connsiteX2" fmla="*/ 292100 w 292100"/>
                <a:gd name="connsiteY2" fmla="*/ 340836 h 340836"/>
                <a:gd name="connsiteX3" fmla="*/ 0 w 292100"/>
                <a:gd name="connsiteY3" fmla="*/ 340836 h 340836"/>
                <a:gd name="connsiteX4" fmla="*/ 0 w 292100"/>
                <a:gd name="connsiteY4" fmla="*/ 0 h 340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00" h="340836" fill="none" extrusionOk="0">
                  <a:moveTo>
                    <a:pt x="0" y="0"/>
                  </a:moveTo>
                  <a:cubicBezTo>
                    <a:pt x="112596" y="-1845"/>
                    <a:pt x="190612" y="745"/>
                    <a:pt x="292100" y="0"/>
                  </a:cubicBezTo>
                  <a:cubicBezTo>
                    <a:pt x="305348" y="127108"/>
                    <a:pt x="270477" y="259389"/>
                    <a:pt x="292100" y="340836"/>
                  </a:cubicBezTo>
                  <a:cubicBezTo>
                    <a:pt x="209220" y="346597"/>
                    <a:pt x="67595" y="331623"/>
                    <a:pt x="0" y="340836"/>
                  </a:cubicBezTo>
                  <a:cubicBezTo>
                    <a:pt x="-7256" y="252300"/>
                    <a:pt x="12924" y="89756"/>
                    <a:pt x="0" y="0"/>
                  </a:cubicBezTo>
                  <a:close/>
                </a:path>
                <a:path w="292100" h="340836" stroke="0" extrusionOk="0">
                  <a:moveTo>
                    <a:pt x="0" y="0"/>
                  </a:moveTo>
                  <a:cubicBezTo>
                    <a:pt x="116887" y="-9745"/>
                    <a:pt x="210385" y="12191"/>
                    <a:pt x="292100" y="0"/>
                  </a:cubicBezTo>
                  <a:cubicBezTo>
                    <a:pt x="317488" y="143615"/>
                    <a:pt x="271176" y="190907"/>
                    <a:pt x="292100" y="340836"/>
                  </a:cubicBezTo>
                  <a:cubicBezTo>
                    <a:pt x="165463" y="352703"/>
                    <a:pt x="59588" y="340708"/>
                    <a:pt x="0" y="340836"/>
                  </a:cubicBezTo>
                  <a:cubicBezTo>
                    <a:pt x="-39813" y="217828"/>
                    <a:pt x="32986" y="141362"/>
                    <a:pt x="0" y="0"/>
                  </a:cubicBezTo>
                  <a:close/>
                </a:path>
              </a:pathLst>
            </a:custGeom>
            <a:solidFill>
              <a:srgbClr val="CE9A62"/>
            </a:solidFill>
            <a:ln w="9525">
              <a:solidFill>
                <a:schemeClr val="bg1"/>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10800000" algn="r" rotWithShape="0">
                <a:prstClr val="black">
                  <a:alpha val="40000"/>
                </a:prstClr>
              </a:outerShdw>
            </a:effectLst>
            <a:scene3d>
              <a:camera prst="orthographicFront">
                <a:rot lat="0" lon="1200000" rev="1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97CC1C73-1265-4657-8D73-284C71C65C0E}"/>
                </a:ext>
              </a:extLst>
            </p:cNvPr>
            <p:cNvSpPr/>
            <p:nvPr/>
          </p:nvSpPr>
          <p:spPr>
            <a:xfrm>
              <a:off x="7174777" y="2684881"/>
              <a:ext cx="181064" cy="220879"/>
            </a:xfrm>
            <a:prstGeom prst="roundRect">
              <a:avLst>
                <a:gd name="adj" fmla="val 10684"/>
              </a:avLst>
            </a:prstGeom>
            <a:solidFill>
              <a:srgbClr val="BE99E3"/>
            </a:solidFill>
            <a:ln w="6350">
              <a:solidFill>
                <a:schemeClr val="bg1"/>
              </a:solidFill>
              <a:round/>
            </a:ln>
            <a:effectLst>
              <a:outerShdw blurRad="63500" sx="102000" sy="102000" algn="ctr" rotWithShape="0">
                <a:prstClr val="black">
                  <a:alpha val="40000"/>
                </a:prstClr>
              </a:outerShdw>
            </a:effectLst>
            <a:scene3d>
              <a:camera prst="isometricOffAxis2Top">
                <a:rot lat="0" lon="1200000" rev="120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pSp>
        <p:nvGrpSpPr>
          <p:cNvPr id="15" name="组合 14">
            <a:extLst>
              <a:ext uri="{FF2B5EF4-FFF2-40B4-BE49-F238E27FC236}">
                <a16:creationId xmlns:a16="http://schemas.microsoft.com/office/drawing/2014/main" id="{879C245F-B317-4097-AEED-A1FC9E352DC1}"/>
              </a:ext>
            </a:extLst>
          </p:cNvPr>
          <p:cNvGrpSpPr/>
          <p:nvPr/>
        </p:nvGrpSpPr>
        <p:grpSpPr>
          <a:xfrm>
            <a:off x="1688412" y="2616728"/>
            <a:ext cx="292100" cy="340836"/>
            <a:chOff x="7063741" y="2564924"/>
            <a:chExt cx="373379" cy="444444"/>
          </a:xfrm>
        </p:grpSpPr>
        <p:sp>
          <p:nvSpPr>
            <p:cNvPr id="16" name="矩形 15">
              <a:extLst>
                <a:ext uri="{FF2B5EF4-FFF2-40B4-BE49-F238E27FC236}">
                  <a16:creationId xmlns:a16="http://schemas.microsoft.com/office/drawing/2014/main" id="{9D33830D-1613-4247-9E0F-B7E7B5345368}"/>
                </a:ext>
              </a:extLst>
            </p:cNvPr>
            <p:cNvSpPr/>
            <p:nvPr/>
          </p:nvSpPr>
          <p:spPr>
            <a:xfrm>
              <a:off x="7063741" y="2564924"/>
              <a:ext cx="373379" cy="444444"/>
            </a:xfrm>
            <a:custGeom>
              <a:avLst/>
              <a:gdLst>
                <a:gd name="connsiteX0" fmla="*/ 0 w 292100"/>
                <a:gd name="connsiteY0" fmla="*/ 0 h 340836"/>
                <a:gd name="connsiteX1" fmla="*/ 292100 w 292100"/>
                <a:gd name="connsiteY1" fmla="*/ 0 h 340836"/>
                <a:gd name="connsiteX2" fmla="*/ 292100 w 292100"/>
                <a:gd name="connsiteY2" fmla="*/ 340836 h 340836"/>
                <a:gd name="connsiteX3" fmla="*/ 0 w 292100"/>
                <a:gd name="connsiteY3" fmla="*/ 340836 h 340836"/>
                <a:gd name="connsiteX4" fmla="*/ 0 w 292100"/>
                <a:gd name="connsiteY4" fmla="*/ 0 h 340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00" h="340836" fill="none" extrusionOk="0">
                  <a:moveTo>
                    <a:pt x="0" y="0"/>
                  </a:moveTo>
                  <a:cubicBezTo>
                    <a:pt x="112596" y="-1845"/>
                    <a:pt x="190612" y="745"/>
                    <a:pt x="292100" y="0"/>
                  </a:cubicBezTo>
                  <a:cubicBezTo>
                    <a:pt x="305348" y="127108"/>
                    <a:pt x="270477" y="259389"/>
                    <a:pt x="292100" y="340836"/>
                  </a:cubicBezTo>
                  <a:cubicBezTo>
                    <a:pt x="209220" y="346597"/>
                    <a:pt x="67595" y="331623"/>
                    <a:pt x="0" y="340836"/>
                  </a:cubicBezTo>
                  <a:cubicBezTo>
                    <a:pt x="-7256" y="252300"/>
                    <a:pt x="12924" y="89756"/>
                    <a:pt x="0" y="0"/>
                  </a:cubicBezTo>
                  <a:close/>
                </a:path>
                <a:path w="292100" h="340836" stroke="0" extrusionOk="0">
                  <a:moveTo>
                    <a:pt x="0" y="0"/>
                  </a:moveTo>
                  <a:cubicBezTo>
                    <a:pt x="116887" y="-9745"/>
                    <a:pt x="210385" y="12191"/>
                    <a:pt x="292100" y="0"/>
                  </a:cubicBezTo>
                  <a:cubicBezTo>
                    <a:pt x="317488" y="143615"/>
                    <a:pt x="271176" y="190907"/>
                    <a:pt x="292100" y="340836"/>
                  </a:cubicBezTo>
                  <a:cubicBezTo>
                    <a:pt x="165463" y="352703"/>
                    <a:pt x="59588" y="340708"/>
                    <a:pt x="0" y="340836"/>
                  </a:cubicBezTo>
                  <a:cubicBezTo>
                    <a:pt x="-39813" y="217828"/>
                    <a:pt x="32986" y="141362"/>
                    <a:pt x="0" y="0"/>
                  </a:cubicBezTo>
                  <a:close/>
                </a:path>
              </a:pathLst>
            </a:custGeom>
            <a:solidFill>
              <a:srgbClr val="CE9A62"/>
            </a:solidFill>
            <a:ln w="9525">
              <a:solidFill>
                <a:schemeClr val="bg1"/>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10800000" algn="r" rotWithShape="0">
                <a:prstClr val="black">
                  <a:alpha val="40000"/>
                </a:prstClr>
              </a:outerShdw>
            </a:effectLst>
            <a:scene3d>
              <a:camera prst="orthographicFront">
                <a:rot lat="0" lon="1200000" rev="1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7F8A2843-9285-456F-99F0-0375E44DC568}"/>
                </a:ext>
              </a:extLst>
            </p:cNvPr>
            <p:cNvSpPr/>
            <p:nvPr/>
          </p:nvSpPr>
          <p:spPr>
            <a:xfrm>
              <a:off x="7174777" y="2684881"/>
              <a:ext cx="181064" cy="220879"/>
            </a:xfrm>
            <a:prstGeom prst="roundRect">
              <a:avLst>
                <a:gd name="adj" fmla="val 10684"/>
              </a:avLst>
            </a:prstGeom>
            <a:solidFill>
              <a:srgbClr val="BE99E3"/>
            </a:solidFill>
            <a:ln w="6350">
              <a:solidFill>
                <a:schemeClr val="bg1"/>
              </a:solidFill>
              <a:round/>
            </a:ln>
            <a:effectLst>
              <a:outerShdw blurRad="63500" sx="102000" sy="102000" algn="ctr" rotWithShape="0">
                <a:prstClr val="black">
                  <a:alpha val="40000"/>
                </a:prstClr>
              </a:outerShdw>
            </a:effectLst>
            <a:scene3d>
              <a:camera prst="isometricOffAxis2Top">
                <a:rot lat="0" lon="1200000" rev="120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pSp>
        <p:nvGrpSpPr>
          <p:cNvPr id="18" name="组合 17">
            <a:extLst>
              <a:ext uri="{FF2B5EF4-FFF2-40B4-BE49-F238E27FC236}">
                <a16:creationId xmlns:a16="http://schemas.microsoft.com/office/drawing/2014/main" id="{AA649AAA-D26D-4676-82CC-6A3B98A9739C}"/>
              </a:ext>
            </a:extLst>
          </p:cNvPr>
          <p:cNvGrpSpPr/>
          <p:nvPr/>
        </p:nvGrpSpPr>
        <p:grpSpPr>
          <a:xfrm>
            <a:off x="2772473" y="4858004"/>
            <a:ext cx="292100" cy="340836"/>
            <a:chOff x="7063741" y="2564924"/>
            <a:chExt cx="373379" cy="444444"/>
          </a:xfrm>
        </p:grpSpPr>
        <p:sp>
          <p:nvSpPr>
            <p:cNvPr id="19" name="矩形 18">
              <a:extLst>
                <a:ext uri="{FF2B5EF4-FFF2-40B4-BE49-F238E27FC236}">
                  <a16:creationId xmlns:a16="http://schemas.microsoft.com/office/drawing/2014/main" id="{2D6F3F01-7E94-4DD6-BFB9-4AA17716AA15}"/>
                </a:ext>
              </a:extLst>
            </p:cNvPr>
            <p:cNvSpPr/>
            <p:nvPr/>
          </p:nvSpPr>
          <p:spPr>
            <a:xfrm>
              <a:off x="7063741" y="2564924"/>
              <a:ext cx="373379" cy="444444"/>
            </a:xfrm>
            <a:custGeom>
              <a:avLst/>
              <a:gdLst>
                <a:gd name="connsiteX0" fmla="*/ 0 w 292100"/>
                <a:gd name="connsiteY0" fmla="*/ 0 h 340836"/>
                <a:gd name="connsiteX1" fmla="*/ 292100 w 292100"/>
                <a:gd name="connsiteY1" fmla="*/ 0 h 340836"/>
                <a:gd name="connsiteX2" fmla="*/ 292100 w 292100"/>
                <a:gd name="connsiteY2" fmla="*/ 340836 h 340836"/>
                <a:gd name="connsiteX3" fmla="*/ 0 w 292100"/>
                <a:gd name="connsiteY3" fmla="*/ 340836 h 340836"/>
                <a:gd name="connsiteX4" fmla="*/ 0 w 292100"/>
                <a:gd name="connsiteY4" fmla="*/ 0 h 340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00" h="340836" fill="none" extrusionOk="0">
                  <a:moveTo>
                    <a:pt x="0" y="0"/>
                  </a:moveTo>
                  <a:cubicBezTo>
                    <a:pt x="112596" y="-1845"/>
                    <a:pt x="190612" y="745"/>
                    <a:pt x="292100" y="0"/>
                  </a:cubicBezTo>
                  <a:cubicBezTo>
                    <a:pt x="305348" y="127108"/>
                    <a:pt x="270477" y="259389"/>
                    <a:pt x="292100" y="340836"/>
                  </a:cubicBezTo>
                  <a:cubicBezTo>
                    <a:pt x="209220" y="346597"/>
                    <a:pt x="67595" y="331623"/>
                    <a:pt x="0" y="340836"/>
                  </a:cubicBezTo>
                  <a:cubicBezTo>
                    <a:pt x="-7256" y="252300"/>
                    <a:pt x="12924" y="89756"/>
                    <a:pt x="0" y="0"/>
                  </a:cubicBezTo>
                  <a:close/>
                </a:path>
                <a:path w="292100" h="340836" stroke="0" extrusionOk="0">
                  <a:moveTo>
                    <a:pt x="0" y="0"/>
                  </a:moveTo>
                  <a:cubicBezTo>
                    <a:pt x="116887" y="-9745"/>
                    <a:pt x="210385" y="12191"/>
                    <a:pt x="292100" y="0"/>
                  </a:cubicBezTo>
                  <a:cubicBezTo>
                    <a:pt x="317488" y="143615"/>
                    <a:pt x="271176" y="190907"/>
                    <a:pt x="292100" y="340836"/>
                  </a:cubicBezTo>
                  <a:cubicBezTo>
                    <a:pt x="165463" y="352703"/>
                    <a:pt x="59588" y="340708"/>
                    <a:pt x="0" y="340836"/>
                  </a:cubicBezTo>
                  <a:cubicBezTo>
                    <a:pt x="-39813" y="217828"/>
                    <a:pt x="32986" y="141362"/>
                    <a:pt x="0" y="0"/>
                  </a:cubicBezTo>
                  <a:close/>
                </a:path>
              </a:pathLst>
            </a:custGeom>
            <a:solidFill>
              <a:srgbClr val="CE9A62"/>
            </a:solidFill>
            <a:ln w="9525">
              <a:solidFill>
                <a:schemeClr val="bg1"/>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10800000" algn="r" rotWithShape="0">
                <a:prstClr val="black">
                  <a:alpha val="40000"/>
                </a:prstClr>
              </a:outerShdw>
            </a:effectLst>
            <a:scene3d>
              <a:camera prst="orthographicFront">
                <a:rot lat="0" lon="1200000" rev="1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80B50CA2-7C54-457F-878B-B6180A229C5D}"/>
                </a:ext>
              </a:extLst>
            </p:cNvPr>
            <p:cNvSpPr/>
            <p:nvPr/>
          </p:nvSpPr>
          <p:spPr>
            <a:xfrm>
              <a:off x="7174777" y="2684881"/>
              <a:ext cx="181064" cy="220879"/>
            </a:xfrm>
            <a:prstGeom prst="roundRect">
              <a:avLst>
                <a:gd name="adj" fmla="val 10684"/>
              </a:avLst>
            </a:prstGeom>
            <a:solidFill>
              <a:srgbClr val="BE99E3"/>
            </a:solidFill>
            <a:ln w="6350">
              <a:solidFill>
                <a:schemeClr val="bg1"/>
              </a:solidFill>
              <a:round/>
            </a:ln>
            <a:effectLst>
              <a:outerShdw blurRad="63500" sx="102000" sy="102000" algn="ctr" rotWithShape="0">
                <a:prstClr val="black">
                  <a:alpha val="40000"/>
                </a:prstClr>
              </a:outerShdw>
            </a:effectLst>
            <a:scene3d>
              <a:camera prst="isometricOffAxis2Top">
                <a:rot lat="0" lon="1200000" rev="120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pSp>
        <p:nvGrpSpPr>
          <p:cNvPr id="21" name="组合 20">
            <a:extLst>
              <a:ext uri="{FF2B5EF4-FFF2-40B4-BE49-F238E27FC236}">
                <a16:creationId xmlns:a16="http://schemas.microsoft.com/office/drawing/2014/main" id="{D9A55697-C608-426E-A3DA-7E1A070EEA3B}"/>
              </a:ext>
            </a:extLst>
          </p:cNvPr>
          <p:cNvGrpSpPr/>
          <p:nvPr/>
        </p:nvGrpSpPr>
        <p:grpSpPr>
          <a:xfrm>
            <a:off x="5949950" y="1508059"/>
            <a:ext cx="292100" cy="340836"/>
            <a:chOff x="7063741" y="2564924"/>
            <a:chExt cx="373379" cy="444444"/>
          </a:xfrm>
          <a:effectLst/>
        </p:grpSpPr>
        <p:sp>
          <p:nvSpPr>
            <p:cNvPr id="22" name="矩形 21">
              <a:extLst>
                <a:ext uri="{FF2B5EF4-FFF2-40B4-BE49-F238E27FC236}">
                  <a16:creationId xmlns:a16="http://schemas.microsoft.com/office/drawing/2014/main" id="{E70568AC-0101-427F-9E35-6F44A73FE62D}"/>
                </a:ext>
              </a:extLst>
            </p:cNvPr>
            <p:cNvSpPr/>
            <p:nvPr/>
          </p:nvSpPr>
          <p:spPr>
            <a:xfrm>
              <a:off x="7063741" y="2564924"/>
              <a:ext cx="373379" cy="444444"/>
            </a:xfrm>
            <a:custGeom>
              <a:avLst/>
              <a:gdLst>
                <a:gd name="connsiteX0" fmla="*/ 0 w 292100"/>
                <a:gd name="connsiteY0" fmla="*/ 0 h 340836"/>
                <a:gd name="connsiteX1" fmla="*/ 292100 w 292100"/>
                <a:gd name="connsiteY1" fmla="*/ 0 h 340836"/>
                <a:gd name="connsiteX2" fmla="*/ 292100 w 292100"/>
                <a:gd name="connsiteY2" fmla="*/ 340836 h 340836"/>
                <a:gd name="connsiteX3" fmla="*/ 0 w 292100"/>
                <a:gd name="connsiteY3" fmla="*/ 340836 h 340836"/>
                <a:gd name="connsiteX4" fmla="*/ 0 w 292100"/>
                <a:gd name="connsiteY4" fmla="*/ 0 h 340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00" h="340836" fill="none" extrusionOk="0">
                  <a:moveTo>
                    <a:pt x="0" y="0"/>
                  </a:moveTo>
                  <a:cubicBezTo>
                    <a:pt x="112596" y="-1845"/>
                    <a:pt x="190612" y="745"/>
                    <a:pt x="292100" y="0"/>
                  </a:cubicBezTo>
                  <a:cubicBezTo>
                    <a:pt x="305348" y="127108"/>
                    <a:pt x="270477" y="259389"/>
                    <a:pt x="292100" y="340836"/>
                  </a:cubicBezTo>
                  <a:cubicBezTo>
                    <a:pt x="209220" y="346597"/>
                    <a:pt x="67595" y="331623"/>
                    <a:pt x="0" y="340836"/>
                  </a:cubicBezTo>
                  <a:cubicBezTo>
                    <a:pt x="-7256" y="252300"/>
                    <a:pt x="12924" y="89756"/>
                    <a:pt x="0" y="0"/>
                  </a:cubicBezTo>
                  <a:close/>
                </a:path>
                <a:path w="292100" h="340836" stroke="0" extrusionOk="0">
                  <a:moveTo>
                    <a:pt x="0" y="0"/>
                  </a:moveTo>
                  <a:cubicBezTo>
                    <a:pt x="116887" y="-9745"/>
                    <a:pt x="210385" y="12191"/>
                    <a:pt x="292100" y="0"/>
                  </a:cubicBezTo>
                  <a:cubicBezTo>
                    <a:pt x="317488" y="143615"/>
                    <a:pt x="271176" y="190907"/>
                    <a:pt x="292100" y="340836"/>
                  </a:cubicBezTo>
                  <a:cubicBezTo>
                    <a:pt x="165463" y="352703"/>
                    <a:pt x="59588" y="340708"/>
                    <a:pt x="0" y="340836"/>
                  </a:cubicBezTo>
                  <a:cubicBezTo>
                    <a:pt x="-39813" y="217828"/>
                    <a:pt x="32986" y="141362"/>
                    <a:pt x="0" y="0"/>
                  </a:cubicBezTo>
                  <a:close/>
                </a:path>
              </a:pathLst>
            </a:custGeom>
            <a:solidFill>
              <a:srgbClr val="CE9A62"/>
            </a:solidFill>
            <a:ln w="9525">
              <a:solidFill>
                <a:schemeClr val="bg1"/>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10800000" algn="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FF55A7FB-6908-4D9C-93A0-0C7DA12F1FA4}"/>
                </a:ext>
              </a:extLst>
            </p:cNvPr>
            <p:cNvSpPr/>
            <p:nvPr/>
          </p:nvSpPr>
          <p:spPr>
            <a:xfrm>
              <a:off x="7174777" y="2684881"/>
              <a:ext cx="181064" cy="220879"/>
            </a:xfrm>
            <a:prstGeom prst="roundRect">
              <a:avLst>
                <a:gd name="adj" fmla="val 10684"/>
              </a:avLst>
            </a:prstGeom>
            <a:solidFill>
              <a:srgbClr val="BE99E3"/>
            </a:solidFill>
            <a:ln w="6350">
              <a:solidFill>
                <a:schemeClr val="bg1"/>
              </a:solidFill>
              <a:round/>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881179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前期工作总结</a:t>
              </a:r>
            </a:p>
          </p:txBody>
        </p:sp>
      </p:grpSp>
      <p:pic>
        <p:nvPicPr>
          <p:cNvPr id="11" name="图片 10">
            <a:extLst>
              <a:ext uri="{FF2B5EF4-FFF2-40B4-BE49-F238E27FC236}">
                <a16:creationId xmlns:a16="http://schemas.microsoft.com/office/drawing/2014/main" id="{F73887B1-F087-4582-AD3A-7588F843D462}"/>
              </a:ext>
            </a:extLst>
          </p:cNvPr>
          <p:cNvPicPr>
            <a:picLocks noChangeAspect="1"/>
          </p:cNvPicPr>
          <p:nvPr/>
        </p:nvPicPr>
        <p:blipFill>
          <a:blip r:embed="rId3"/>
          <a:stretch>
            <a:fillRect/>
          </a:stretch>
        </p:blipFill>
        <p:spPr>
          <a:xfrm>
            <a:off x="235948" y="593057"/>
            <a:ext cx="10347225" cy="6186143"/>
          </a:xfrm>
          <a:prstGeom prst="rect">
            <a:avLst/>
          </a:prstGeom>
        </p:spPr>
      </p:pic>
    </p:spTree>
    <p:extLst>
      <p:ext uri="{BB962C8B-B14F-4D97-AF65-F5344CB8AC3E}">
        <p14:creationId xmlns:p14="http://schemas.microsoft.com/office/powerpoint/2010/main" val="2020171167"/>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D2502DB-6E1C-4620-9197-F59D9FBBF0B9}"/>
              </a:ext>
            </a:extLst>
          </p:cNvPr>
          <p:cNvPicPr>
            <a:picLocks noChangeAspect="1"/>
          </p:cNvPicPr>
          <p:nvPr/>
        </p:nvPicPr>
        <p:blipFill>
          <a:blip r:embed="rId2"/>
          <a:stretch>
            <a:fillRect/>
          </a:stretch>
        </p:blipFill>
        <p:spPr>
          <a:xfrm>
            <a:off x="4206000" y="2391951"/>
            <a:ext cx="3780000" cy="2126250"/>
          </a:xfrm>
          <a:prstGeom prst="rect">
            <a:avLst/>
          </a:prstGeom>
          <a:effectLst>
            <a:outerShdw blurRad="63500" sx="102000" sy="102000" algn="ctr" rotWithShape="0">
              <a:prstClr val="black">
                <a:alpha val="40000"/>
              </a:prstClr>
            </a:outerShdw>
          </a:effectLst>
        </p:spPr>
      </p:pic>
      <p:pic>
        <p:nvPicPr>
          <p:cNvPr id="13" name="图片 12">
            <a:extLst>
              <a:ext uri="{FF2B5EF4-FFF2-40B4-BE49-F238E27FC236}">
                <a16:creationId xmlns:a16="http://schemas.microsoft.com/office/drawing/2014/main" id="{B631ED80-5FE2-4D74-A425-738516D7E75D}"/>
              </a:ext>
            </a:extLst>
          </p:cNvPr>
          <p:cNvPicPr>
            <a:picLocks noChangeAspect="1"/>
          </p:cNvPicPr>
          <p:nvPr/>
        </p:nvPicPr>
        <p:blipFill>
          <a:blip r:embed="rId3"/>
          <a:stretch>
            <a:fillRect/>
          </a:stretch>
        </p:blipFill>
        <p:spPr>
          <a:xfrm>
            <a:off x="4206000" y="4669554"/>
            <a:ext cx="3780000" cy="2126250"/>
          </a:xfrm>
          <a:prstGeom prst="rect">
            <a:avLst/>
          </a:prstGeom>
          <a:effectLst>
            <a:outerShdw blurRad="63500" sx="102000" sy="102000" algn="ctr" rotWithShape="0">
              <a:prstClr val="black">
                <a:alpha val="40000"/>
              </a:prstClr>
            </a:outerShdw>
          </a:effectLst>
        </p:spPr>
      </p:pic>
      <p:pic>
        <p:nvPicPr>
          <p:cNvPr id="15" name="图片 14">
            <a:extLst>
              <a:ext uri="{FF2B5EF4-FFF2-40B4-BE49-F238E27FC236}">
                <a16:creationId xmlns:a16="http://schemas.microsoft.com/office/drawing/2014/main" id="{37A03002-AD91-4A07-96DB-6B3BAF4A3058}"/>
              </a:ext>
            </a:extLst>
          </p:cNvPr>
          <p:cNvPicPr>
            <a:picLocks noChangeAspect="1"/>
          </p:cNvPicPr>
          <p:nvPr/>
        </p:nvPicPr>
        <p:blipFill>
          <a:blip r:embed="rId4"/>
          <a:stretch>
            <a:fillRect/>
          </a:stretch>
        </p:blipFill>
        <p:spPr>
          <a:xfrm>
            <a:off x="8218160" y="4659394"/>
            <a:ext cx="3780000" cy="2126250"/>
          </a:xfrm>
          <a:prstGeom prst="rect">
            <a:avLst/>
          </a:prstGeom>
          <a:effectLst>
            <a:outerShdw blurRad="63500" sx="102000" sy="102000" algn="ctr" rotWithShape="0">
              <a:prstClr val="black">
                <a:alpha val="40000"/>
              </a:prstClr>
            </a:outerShdw>
          </a:effectLst>
        </p:spPr>
      </p:pic>
      <p:pic>
        <p:nvPicPr>
          <p:cNvPr id="17" name="图片 16">
            <a:extLst>
              <a:ext uri="{FF2B5EF4-FFF2-40B4-BE49-F238E27FC236}">
                <a16:creationId xmlns:a16="http://schemas.microsoft.com/office/drawing/2014/main" id="{94838A3B-4B6F-4285-B0C6-69C14C1F434C}"/>
              </a:ext>
            </a:extLst>
          </p:cNvPr>
          <p:cNvPicPr>
            <a:picLocks noChangeAspect="1"/>
          </p:cNvPicPr>
          <p:nvPr/>
        </p:nvPicPr>
        <p:blipFill>
          <a:blip r:embed="rId5"/>
          <a:stretch>
            <a:fillRect/>
          </a:stretch>
        </p:blipFill>
        <p:spPr>
          <a:xfrm>
            <a:off x="108919" y="111950"/>
            <a:ext cx="3780000" cy="2126250"/>
          </a:xfrm>
          <a:prstGeom prst="rect">
            <a:avLst/>
          </a:prstGeom>
          <a:effectLst>
            <a:outerShdw blurRad="63500" sx="102000" sy="102000" algn="ctr" rotWithShape="0">
              <a:prstClr val="black">
                <a:alpha val="40000"/>
              </a:prstClr>
            </a:outerShdw>
          </a:effectLst>
        </p:spPr>
      </p:pic>
      <p:pic>
        <p:nvPicPr>
          <p:cNvPr id="19" name="图片 18">
            <a:extLst>
              <a:ext uri="{FF2B5EF4-FFF2-40B4-BE49-F238E27FC236}">
                <a16:creationId xmlns:a16="http://schemas.microsoft.com/office/drawing/2014/main" id="{8BD9D68D-1E0C-4DC1-9900-3827EA970050}"/>
              </a:ext>
            </a:extLst>
          </p:cNvPr>
          <p:cNvPicPr>
            <a:picLocks noChangeAspect="1"/>
          </p:cNvPicPr>
          <p:nvPr/>
        </p:nvPicPr>
        <p:blipFill>
          <a:blip r:embed="rId6"/>
          <a:stretch>
            <a:fillRect/>
          </a:stretch>
        </p:blipFill>
        <p:spPr>
          <a:xfrm>
            <a:off x="4206000" y="111950"/>
            <a:ext cx="3780000" cy="2126250"/>
          </a:xfrm>
          <a:prstGeom prst="rect">
            <a:avLst/>
          </a:prstGeom>
          <a:effectLst>
            <a:outerShdw blurRad="63500" sx="102000" sy="102000" algn="ctr" rotWithShape="0">
              <a:prstClr val="black">
                <a:alpha val="40000"/>
              </a:prstClr>
            </a:outerShdw>
          </a:effectLst>
        </p:spPr>
      </p:pic>
      <p:pic>
        <p:nvPicPr>
          <p:cNvPr id="21" name="图片 20">
            <a:extLst>
              <a:ext uri="{FF2B5EF4-FFF2-40B4-BE49-F238E27FC236}">
                <a16:creationId xmlns:a16="http://schemas.microsoft.com/office/drawing/2014/main" id="{78961794-61A0-411D-AED2-2E956F0EEDA2}"/>
              </a:ext>
            </a:extLst>
          </p:cNvPr>
          <p:cNvPicPr>
            <a:picLocks noChangeAspect="1"/>
          </p:cNvPicPr>
          <p:nvPr/>
        </p:nvPicPr>
        <p:blipFill>
          <a:blip r:embed="rId7"/>
          <a:stretch>
            <a:fillRect/>
          </a:stretch>
        </p:blipFill>
        <p:spPr>
          <a:xfrm>
            <a:off x="8218160" y="111950"/>
            <a:ext cx="3780000" cy="2126250"/>
          </a:xfrm>
          <a:prstGeom prst="rect">
            <a:avLst/>
          </a:prstGeom>
          <a:effectLst>
            <a:outerShdw blurRad="63500" sx="102000" sy="102000" algn="ctr" rotWithShape="0">
              <a:prstClr val="black">
                <a:alpha val="40000"/>
              </a:prstClr>
            </a:outerShdw>
          </a:effectLst>
        </p:spPr>
      </p:pic>
      <p:pic>
        <p:nvPicPr>
          <p:cNvPr id="23" name="图片 22">
            <a:extLst>
              <a:ext uri="{FF2B5EF4-FFF2-40B4-BE49-F238E27FC236}">
                <a16:creationId xmlns:a16="http://schemas.microsoft.com/office/drawing/2014/main" id="{D1BD1BFB-ADBE-41ED-AB5B-80AC86CD9B55}"/>
              </a:ext>
            </a:extLst>
          </p:cNvPr>
          <p:cNvPicPr>
            <a:picLocks noChangeAspect="1"/>
          </p:cNvPicPr>
          <p:nvPr/>
        </p:nvPicPr>
        <p:blipFill>
          <a:blip r:embed="rId8"/>
          <a:stretch>
            <a:fillRect/>
          </a:stretch>
        </p:blipFill>
        <p:spPr>
          <a:xfrm>
            <a:off x="102920" y="2391951"/>
            <a:ext cx="3780000" cy="2126250"/>
          </a:xfrm>
          <a:prstGeom prst="rect">
            <a:avLst/>
          </a:prstGeom>
          <a:effectLst>
            <a:outerShdw blurRad="63500" sx="102000" sy="102000" algn="ctr" rotWithShape="0">
              <a:prstClr val="black">
                <a:alpha val="40000"/>
              </a:prstClr>
            </a:outerShdw>
          </a:effectLst>
        </p:spPr>
      </p:pic>
      <p:pic>
        <p:nvPicPr>
          <p:cNvPr id="25" name="图片 24">
            <a:extLst>
              <a:ext uri="{FF2B5EF4-FFF2-40B4-BE49-F238E27FC236}">
                <a16:creationId xmlns:a16="http://schemas.microsoft.com/office/drawing/2014/main" id="{CED028E6-5F35-4F8F-8B23-7C3FF9CC8503}"/>
              </a:ext>
            </a:extLst>
          </p:cNvPr>
          <p:cNvPicPr>
            <a:picLocks noChangeAspect="1"/>
          </p:cNvPicPr>
          <p:nvPr/>
        </p:nvPicPr>
        <p:blipFill>
          <a:blip r:embed="rId9"/>
          <a:stretch>
            <a:fillRect/>
          </a:stretch>
        </p:blipFill>
        <p:spPr>
          <a:xfrm>
            <a:off x="8218160" y="2391951"/>
            <a:ext cx="3780000" cy="2126250"/>
          </a:xfrm>
          <a:prstGeom prst="rect">
            <a:avLst/>
          </a:prstGeom>
          <a:effectLst>
            <a:outerShdw blurRad="63500" sx="102000" sy="102000" algn="ctr" rotWithShape="0">
              <a:prstClr val="black">
                <a:alpha val="40000"/>
              </a:prstClr>
            </a:outerShdw>
          </a:effectLst>
        </p:spPr>
      </p:pic>
      <p:pic>
        <p:nvPicPr>
          <p:cNvPr id="27" name="图片 26">
            <a:extLst>
              <a:ext uri="{FF2B5EF4-FFF2-40B4-BE49-F238E27FC236}">
                <a16:creationId xmlns:a16="http://schemas.microsoft.com/office/drawing/2014/main" id="{20A67A16-6D39-41D9-962F-70359C1AA021}"/>
              </a:ext>
            </a:extLst>
          </p:cNvPr>
          <p:cNvPicPr>
            <a:picLocks noChangeAspect="1"/>
          </p:cNvPicPr>
          <p:nvPr/>
        </p:nvPicPr>
        <p:blipFill>
          <a:blip r:embed="rId10"/>
          <a:stretch>
            <a:fillRect/>
          </a:stretch>
        </p:blipFill>
        <p:spPr>
          <a:xfrm>
            <a:off x="112560" y="4669554"/>
            <a:ext cx="3780000" cy="21262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230673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054F716D-AED2-4A2E-8474-B9B636746F2C}"/>
              </a:ext>
            </a:extLst>
          </p:cNvPr>
          <p:cNvPicPr>
            <a:picLocks noChangeAspect="1"/>
          </p:cNvPicPr>
          <p:nvPr/>
        </p:nvPicPr>
        <p:blipFill>
          <a:blip r:embed="rId3"/>
          <a:stretch>
            <a:fillRect/>
          </a:stretch>
        </p:blipFill>
        <p:spPr>
          <a:xfrm>
            <a:off x="4208078" y="4612720"/>
            <a:ext cx="3780000" cy="2126250"/>
          </a:xfrm>
          <a:prstGeom prst="rect">
            <a:avLst/>
          </a:prstGeom>
          <a:effectLst>
            <a:outerShdw blurRad="63500" sx="102000" sy="102000" algn="ctr" rotWithShape="0">
              <a:prstClr val="black">
                <a:alpha val="40000"/>
              </a:prstClr>
            </a:outerShdw>
          </a:effectLst>
        </p:spPr>
      </p:pic>
      <p:pic>
        <p:nvPicPr>
          <p:cNvPr id="3" name="图片 2">
            <a:extLst>
              <a:ext uri="{FF2B5EF4-FFF2-40B4-BE49-F238E27FC236}">
                <a16:creationId xmlns:a16="http://schemas.microsoft.com/office/drawing/2014/main" id="{E0F2325E-1390-4CF6-A08A-D5AA3C2CB2F8}"/>
              </a:ext>
            </a:extLst>
          </p:cNvPr>
          <p:cNvPicPr>
            <a:picLocks noChangeAspect="1"/>
          </p:cNvPicPr>
          <p:nvPr/>
        </p:nvPicPr>
        <p:blipFill>
          <a:blip r:embed="rId4"/>
          <a:stretch>
            <a:fillRect/>
          </a:stretch>
        </p:blipFill>
        <p:spPr>
          <a:xfrm>
            <a:off x="203200" y="80010"/>
            <a:ext cx="3780000" cy="2126250"/>
          </a:xfrm>
          <a:prstGeom prst="rect">
            <a:avLst/>
          </a:prstGeom>
          <a:effectLst>
            <a:outerShdw blurRad="63500" sx="102000" sy="102000" algn="ctr" rotWithShape="0">
              <a:prstClr val="black">
                <a:alpha val="40000"/>
              </a:prstClr>
            </a:outerShdw>
          </a:effectLst>
        </p:spPr>
      </p:pic>
      <p:pic>
        <p:nvPicPr>
          <p:cNvPr id="11" name="图片 10">
            <a:extLst>
              <a:ext uri="{FF2B5EF4-FFF2-40B4-BE49-F238E27FC236}">
                <a16:creationId xmlns:a16="http://schemas.microsoft.com/office/drawing/2014/main" id="{1FDA2FDC-0D8E-4C9F-9E0B-80B6DC23F2CC}"/>
              </a:ext>
            </a:extLst>
          </p:cNvPr>
          <p:cNvPicPr>
            <a:picLocks noChangeAspect="1"/>
          </p:cNvPicPr>
          <p:nvPr/>
        </p:nvPicPr>
        <p:blipFill>
          <a:blip r:embed="rId5"/>
          <a:stretch>
            <a:fillRect/>
          </a:stretch>
        </p:blipFill>
        <p:spPr>
          <a:xfrm>
            <a:off x="4216819" y="2345762"/>
            <a:ext cx="3780000" cy="2126250"/>
          </a:xfrm>
          <a:prstGeom prst="rect">
            <a:avLst/>
          </a:prstGeom>
          <a:effectLst>
            <a:outerShdw blurRad="63500" sx="102000" sy="102000" algn="ctr" rotWithShape="0">
              <a:prstClr val="black">
                <a:alpha val="40000"/>
              </a:prstClr>
            </a:outerShdw>
          </a:effectLst>
        </p:spPr>
      </p:pic>
      <p:pic>
        <p:nvPicPr>
          <p:cNvPr id="15" name="图片 14">
            <a:extLst>
              <a:ext uri="{FF2B5EF4-FFF2-40B4-BE49-F238E27FC236}">
                <a16:creationId xmlns:a16="http://schemas.microsoft.com/office/drawing/2014/main" id="{E2F83A2C-7D2B-4989-A7B9-190EE9E38CE1}"/>
              </a:ext>
            </a:extLst>
          </p:cNvPr>
          <p:cNvPicPr>
            <a:picLocks noChangeAspect="1"/>
          </p:cNvPicPr>
          <p:nvPr/>
        </p:nvPicPr>
        <p:blipFill>
          <a:blip r:embed="rId6"/>
          <a:stretch>
            <a:fillRect/>
          </a:stretch>
        </p:blipFill>
        <p:spPr>
          <a:xfrm>
            <a:off x="8212956" y="4612720"/>
            <a:ext cx="3780000" cy="2126250"/>
          </a:xfrm>
          <a:prstGeom prst="rect">
            <a:avLst/>
          </a:prstGeom>
          <a:effectLst>
            <a:outerShdw blurRad="63500" sx="102000" sy="102000" algn="ctr" rotWithShape="0">
              <a:prstClr val="black">
                <a:alpha val="40000"/>
              </a:prstClr>
            </a:outerShdw>
          </a:effectLst>
        </p:spPr>
      </p:pic>
      <p:pic>
        <p:nvPicPr>
          <p:cNvPr id="17" name="图片 16">
            <a:extLst>
              <a:ext uri="{FF2B5EF4-FFF2-40B4-BE49-F238E27FC236}">
                <a16:creationId xmlns:a16="http://schemas.microsoft.com/office/drawing/2014/main" id="{47B8C631-5E16-4F02-A214-66A9A422DD9A}"/>
              </a:ext>
            </a:extLst>
          </p:cNvPr>
          <p:cNvPicPr>
            <a:picLocks noChangeAspect="1"/>
          </p:cNvPicPr>
          <p:nvPr/>
        </p:nvPicPr>
        <p:blipFill>
          <a:blip r:embed="rId7"/>
          <a:stretch>
            <a:fillRect/>
          </a:stretch>
        </p:blipFill>
        <p:spPr>
          <a:xfrm>
            <a:off x="203200" y="4612720"/>
            <a:ext cx="3780000" cy="2126250"/>
          </a:xfrm>
          <a:prstGeom prst="rect">
            <a:avLst/>
          </a:prstGeom>
          <a:effectLst>
            <a:outerShdw blurRad="63500" sx="102000" sy="102000" algn="ctr" rotWithShape="0">
              <a:prstClr val="black">
                <a:alpha val="40000"/>
              </a:prstClr>
            </a:outerShdw>
          </a:effectLst>
        </p:spPr>
      </p:pic>
      <p:pic>
        <p:nvPicPr>
          <p:cNvPr id="19" name="图片 18">
            <a:extLst>
              <a:ext uri="{FF2B5EF4-FFF2-40B4-BE49-F238E27FC236}">
                <a16:creationId xmlns:a16="http://schemas.microsoft.com/office/drawing/2014/main" id="{1D548260-E1EF-4CE1-BBEC-C6ABFD20892E}"/>
              </a:ext>
            </a:extLst>
          </p:cNvPr>
          <p:cNvPicPr>
            <a:picLocks noChangeAspect="1"/>
          </p:cNvPicPr>
          <p:nvPr/>
        </p:nvPicPr>
        <p:blipFill>
          <a:blip r:embed="rId8"/>
          <a:stretch>
            <a:fillRect/>
          </a:stretch>
        </p:blipFill>
        <p:spPr>
          <a:xfrm>
            <a:off x="8210118" y="2358433"/>
            <a:ext cx="3780000" cy="2117747"/>
          </a:xfrm>
          <a:prstGeom prst="rect">
            <a:avLst/>
          </a:prstGeom>
          <a:effectLst>
            <a:outerShdw blurRad="63500" sx="102000" sy="102000" algn="ctr" rotWithShape="0">
              <a:prstClr val="black">
                <a:alpha val="40000"/>
              </a:prstClr>
            </a:outerShdw>
          </a:effectLst>
        </p:spPr>
      </p:pic>
      <p:pic>
        <p:nvPicPr>
          <p:cNvPr id="6" name="图片 5">
            <a:extLst>
              <a:ext uri="{FF2B5EF4-FFF2-40B4-BE49-F238E27FC236}">
                <a16:creationId xmlns:a16="http://schemas.microsoft.com/office/drawing/2014/main" id="{E386BE5A-0053-470F-9270-4B06308ECC32}"/>
              </a:ext>
            </a:extLst>
          </p:cNvPr>
          <p:cNvPicPr>
            <a:picLocks noChangeAspect="1"/>
          </p:cNvPicPr>
          <p:nvPr/>
        </p:nvPicPr>
        <p:blipFill>
          <a:blip r:embed="rId9"/>
          <a:stretch>
            <a:fillRect/>
          </a:stretch>
        </p:blipFill>
        <p:spPr>
          <a:xfrm>
            <a:off x="8230438" y="73466"/>
            <a:ext cx="3780000" cy="2126250"/>
          </a:xfrm>
          <a:prstGeom prst="rect">
            <a:avLst/>
          </a:prstGeom>
          <a:effectLst>
            <a:outerShdw blurRad="63500" sx="102000" sy="102000" algn="ctr" rotWithShape="0">
              <a:prstClr val="black">
                <a:alpha val="40000"/>
              </a:prstClr>
            </a:outerShdw>
          </a:effectLst>
        </p:spPr>
      </p:pic>
      <p:pic>
        <p:nvPicPr>
          <p:cNvPr id="9" name="图片 8">
            <a:extLst>
              <a:ext uri="{FF2B5EF4-FFF2-40B4-BE49-F238E27FC236}">
                <a16:creationId xmlns:a16="http://schemas.microsoft.com/office/drawing/2014/main" id="{6DDC744A-845A-4794-8D42-1AE576EC4F75}"/>
              </a:ext>
            </a:extLst>
          </p:cNvPr>
          <p:cNvPicPr>
            <a:picLocks noChangeAspect="1"/>
          </p:cNvPicPr>
          <p:nvPr/>
        </p:nvPicPr>
        <p:blipFill>
          <a:blip r:embed="rId10"/>
          <a:stretch>
            <a:fillRect/>
          </a:stretch>
        </p:blipFill>
        <p:spPr>
          <a:xfrm>
            <a:off x="201882" y="2353382"/>
            <a:ext cx="3780000" cy="2118630"/>
          </a:xfrm>
          <a:prstGeom prst="rect">
            <a:avLst/>
          </a:prstGeom>
          <a:effectLst>
            <a:outerShdw blurRad="63500" sx="102000" sy="102000" algn="ctr" rotWithShape="0">
              <a:prstClr val="black">
                <a:alpha val="40000"/>
              </a:prstClr>
            </a:outerShdw>
          </a:effectLst>
        </p:spPr>
      </p:pic>
      <p:pic>
        <p:nvPicPr>
          <p:cNvPr id="18" name="图片 17">
            <a:extLst>
              <a:ext uri="{FF2B5EF4-FFF2-40B4-BE49-F238E27FC236}">
                <a16:creationId xmlns:a16="http://schemas.microsoft.com/office/drawing/2014/main" id="{31C9BCAD-8FD3-4299-86C3-6C52F6ECB0FC}"/>
              </a:ext>
            </a:extLst>
          </p:cNvPr>
          <p:cNvPicPr>
            <a:picLocks noChangeAspect="1"/>
          </p:cNvPicPr>
          <p:nvPr/>
        </p:nvPicPr>
        <p:blipFill rotWithShape="1">
          <a:blip r:embed="rId11"/>
          <a:srcRect b="10000"/>
          <a:stretch/>
        </p:blipFill>
        <p:spPr>
          <a:xfrm>
            <a:off x="4216819" y="73465"/>
            <a:ext cx="3780000" cy="21262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402848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6000"/>
            <a:lum/>
          </a:blip>
          <a:srcRect/>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DACF17A-70B8-4642-B620-C35A145F5630}"/>
              </a:ext>
            </a:extLst>
          </p:cNvPr>
          <p:cNvSpPr txBox="1"/>
          <p:nvPr/>
        </p:nvSpPr>
        <p:spPr>
          <a:xfrm>
            <a:off x="1415497" y="1655372"/>
            <a:ext cx="4992560" cy="1137747"/>
          </a:xfrm>
          <a:prstGeom prst="rect">
            <a:avLst/>
          </a:prstGeom>
          <a:noFill/>
        </p:spPr>
        <p:txBody>
          <a:bodyPr wrap="square" rtlCol="0">
            <a:spAutoFit/>
          </a:bodyPr>
          <a:lstStyle/>
          <a:p>
            <a:pPr lvl="1">
              <a:lnSpc>
                <a:spcPct val="200000"/>
              </a:lnSpc>
            </a:pPr>
            <a:r>
              <a:rPr lang="zh-CN" altLang="en-US" sz="4000" b="1" dirty="0">
                <a:solidFill>
                  <a:srgbClr val="2B458C"/>
                </a:solidFill>
                <a:latin typeface="微软雅黑" panose="020B0503020204020204" pitchFamily="34" charset="-122"/>
                <a:ea typeface="微软雅黑" panose="020B0503020204020204" pitchFamily="34" charset="-122"/>
              </a:rPr>
              <a:t>选题背景及意义</a:t>
            </a:r>
            <a:endParaRPr lang="en-US" altLang="zh-CN" sz="4000" b="1" dirty="0">
              <a:solidFill>
                <a:srgbClr val="2B458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9195312"/>
      </p:ext>
    </p:extLst>
  </p:cSld>
  <p:clrMapOvr>
    <a:masterClrMapping/>
  </p:clrMapOvr>
  <mc:AlternateContent xmlns:mc="http://schemas.openxmlformats.org/markup-compatibility/2006" xmlns:p14="http://schemas.microsoft.com/office/powerpoint/2010/main">
    <mc:Choice Requires="p14">
      <p:transition p14:dur="0" advTm="2471"/>
    </mc:Choice>
    <mc:Fallback xmlns="">
      <p:transition advTm="2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选题背景及意义</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冷轧生产</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11" name="文本框 10">
            <a:extLst>
              <a:ext uri="{FF2B5EF4-FFF2-40B4-BE49-F238E27FC236}">
                <a16:creationId xmlns:a16="http://schemas.microsoft.com/office/drawing/2014/main" id="{78782532-6EEB-4BC3-8B13-6B6E74E545A9}"/>
              </a:ext>
            </a:extLst>
          </p:cNvPr>
          <p:cNvSpPr txBox="1"/>
          <p:nvPr/>
        </p:nvSpPr>
        <p:spPr>
          <a:xfrm>
            <a:off x="252411" y="1247532"/>
            <a:ext cx="11687175" cy="719556"/>
          </a:xfrm>
          <a:prstGeom prst="rect">
            <a:avLst/>
          </a:prstGeom>
          <a:noFill/>
        </p:spPr>
        <p:txBody>
          <a:bodyPr wrap="square">
            <a:spAutoFit/>
          </a:bodyPr>
          <a:lstStyle/>
          <a:p>
            <a:pPr indent="457200">
              <a:lnSpc>
                <a:spcPct val="200000"/>
              </a:lnSpc>
            </a:pPr>
            <a:r>
              <a:rPr lang="zh-CN" altLang="en-US" sz="2400" dirty="0">
                <a:solidFill>
                  <a:schemeClr val="bg1"/>
                </a:solidFill>
                <a:latin typeface="微软雅黑" panose="020B0503020204020204" pitchFamily="34" charset="-122"/>
                <a:ea typeface="微软雅黑" panose="020B0503020204020204" pitchFamily="34" charset="-122"/>
              </a:rPr>
              <a:t>冷轧生产是一个涉及</a:t>
            </a:r>
            <a:r>
              <a:rPr lang="zh-CN" altLang="en-US" sz="2400" b="1" dirty="0">
                <a:solidFill>
                  <a:srgbClr val="FF0000"/>
                </a:solidFill>
                <a:latin typeface="微软雅黑" panose="020B0503020204020204" pitchFamily="34" charset="-122"/>
                <a:ea typeface="微软雅黑" panose="020B0503020204020204" pitchFamily="34" charset="-122"/>
              </a:rPr>
              <a:t>多产线</a:t>
            </a:r>
            <a:r>
              <a:rPr lang="zh-CN" altLang="en-US" sz="2400" dirty="0">
                <a:solidFill>
                  <a:schemeClr val="bg1"/>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多工序</a:t>
            </a:r>
            <a:r>
              <a:rPr lang="zh-CN" altLang="en-US" sz="2400" dirty="0">
                <a:solidFill>
                  <a:schemeClr val="bg1"/>
                </a:solidFill>
                <a:latin typeface="微软雅黑" panose="020B0503020204020204" pitchFamily="34" charset="-122"/>
                <a:ea typeface="微软雅黑" panose="020B0503020204020204" pitchFamily="34" charset="-122"/>
              </a:rPr>
              <a:t>的复杂生产过程</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p:txBody>
      </p:sp>
      <p:pic>
        <p:nvPicPr>
          <p:cNvPr id="5" name="图形 4">
            <a:extLst>
              <a:ext uri="{FF2B5EF4-FFF2-40B4-BE49-F238E27FC236}">
                <a16:creationId xmlns:a16="http://schemas.microsoft.com/office/drawing/2014/main" id="{BB505249-D5E4-4C36-914A-D91ACD4B6F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098" y="1910378"/>
            <a:ext cx="10666024" cy="5031581"/>
          </a:xfrm>
          <a:prstGeom prst="rect">
            <a:avLst/>
          </a:prstGeom>
        </p:spPr>
      </p:pic>
    </p:spTree>
    <p:extLst>
      <p:ext uri="{BB962C8B-B14F-4D97-AF65-F5344CB8AC3E}">
        <p14:creationId xmlns:p14="http://schemas.microsoft.com/office/powerpoint/2010/main" val="2179806757"/>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选题背景及意义</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冷轧生产</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11" name="文本框 10">
            <a:extLst>
              <a:ext uri="{FF2B5EF4-FFF2-40B4-BE49-F238E27FC236}">
                <a16:creationId xmlns:a16="http://schemas.microsoft.com/office/drawing/2014/main" id="{78782532-6EEB-4BC3-8B13-6B6E74E545A9}"/>
              </a:ext>
            </a:extLst>
          </p:cNvPr>
          <p:cNvSpPr txBox="1"/>
          <p:nvPr/>
        </p:nvSpPr>
        <p:spPr>
          <a:xfrm>
            <a:off x="391509" y="1175136"/>
            <a:ext cx="6212492" cy="4412875"/>
          </a:xfrm>
          <a:prstGeom prst="rect">
            <a:avLst/>
          </a:prstGeom>
          <a:noFill/>
        </p:spPr>
        <p:txBody>
          <a:bodyPr wrap="square">
            <a:spAutoFit/>
          </a:bodyPr>
          <a:lstStyle/>
          <a:p>
            <a:pPr indent="457200">
              <a:lnSpc>
                <a:spcPct val="200000"/>
              </a:lnSpc>
            </a:pPr>
            <a:r>
              <a:rPr lang="zh-CN" altLang="en-US" dirty="0">
                <a:solidFill>
                  <a:schemeClr val="bg1"/>
                </a:solidFill>
                <a:latin typeface="微软雅黑" panose="020B0503020204020204" pitchFamily="34" charset="-122"/>
                <a:ea typeface="微软雅黑" panose="020B0503020204020204" pitchFamily="34" charset="-122"/>
              </a:rPr>
              <a:t>为了应对</a:t>
            </a:r>
            <a:r>
              <a:rPr lang="zh-CN" altLang="en-US" sz="2400" dirty="0">
                <a:solidFill>
                  <a:schemeClr val="bg1"/>
                </a:solidFill>
                <a:latin typeface="微软雅黑" panose="020B0503020204020204" pitchFamily="34" charset="-122"/>
                <a:ea typeface="微软雅黑" panose="020B0503020204020204" pitchFamily="34" charset="-122"/>
              </a:rPr>
              <a:t>日益激烈的市场竞争和</a:t>
            </a:r>
            <a:r>
              <a:rPr lang="zh-CN" altLang="en-US" sz="2400" b="1" dirty="0">
                <a:solidFill>
                  <a:srgbClr val="FF0000"/>
                </a:solidFill>
                <a:latin typeface="微软雅黑" panose="020B0503020204020204" pitchFamily="34" charset="-122"/>
                <a:ea typeface="微软雅黑" panose="020B0503020204020204" pitchFamily="34" charset="-122"/>
              </a:rPr>
              <a:t>多品种、小批量</a:t>
            </a:r>
            <a:r>
              <a:rPr lang="zh-CN" altLang="en-US" sz="2400" dirty="0">
                <a:solidFill>
                  <a:schemeClr val="bg1"/>
                </a:solidFill>
                <a:latin typeface="微软雅黑" panose="020B0503020204020204" pitchFamily="34" charset="-122"/>
                <a:ea typeface="微软雅黑" panose="020B0503020204020204" pitchFamily="34" charset="-122"/>
              </a:rPr>
              <a:t>的客户需求，冷轧生产逐渐转变为以市场为导向</a:t>
            </a:r>
            <a:r>
              <a:rPr lang="zh-CN" altLang="en-US" dirty="0">
                <a:solidFill>
                  <a:schemeClr val="bg1"/>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按合同组织生产</a:t>
            </a:r>
            <a:r>
              <a:rPr lang="zh-CN" altLang="en-US"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交货期要求更加准确。但目前企业生产计划依旧依靠计划员</a:t>
            </a:r>
            <a:r>
              <a:rPr lang="zh-CN" altLang="en-US" sz="2400" b="1" dirty="0">
                <a:solidFill>
                  <a:srgbClr val="FF0000"/>
                </a:solidFill>
                <a:latin typeface="微软雅黑" panose="020B0503020204020204" pitchFamily="34" charset="-122"/>
                <a:ea typeface="微软雅黑" panose="020B0503020204020204" pitchFamily="34" charset="-122"/>
              </a:rPr>
              <a:t>人工经验决策</a:t>
            </a:r>
            <a:r>
              <a:rPr lang="zh-CN" altLang="en-US" sz="2400" dirty="0">
                <a:solidFill>
                  <a:schemeClr val="bg1"/>
                </a:solidFill>
                <a:latin typeface="微软雅黑" panose="020B0503020204020204" pitchFamily="34" charset="-122"/>
                <a:ea typeface="微软雅黑" panose="020B0503020204020204" pitchFamily="34" charset="-122"/>
              </a:rPr>
              <a:t>，面对众多约束和目标，难以短时间内形成可靠方案。</a:t>
            </a:r>
            <a:endParaRPr lang="en-US" altLang="zh-CN" dirty="0">
              <a:solidFill>
                <a:schemeClr val="bg1"/>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55A827CC-AAF2-48B9-BBDB-D3A4BD87AE4C}"/>
              </a:ext>
            </a:extLst>
          </p:cNvPr>
          <p:cNvPicPr>
            <a:picLocks noChangeAspect="1"/>
          </p:cNvPicPr>
          <p:nvPr/>
        </p:nvPicPr>
        <p:blipFill>
          <a:blip r:embed="rId3"/>
          <a:stretch>
            <a:fillRect/>
          </a:stretch>
        </p:blipFill>
        <p:spPr>
          <a:xfrm>
            <a:off x="6393280" y="924870"/>
            <a:ext cx="5798720" cy="4634124"/>
          </a:xfrm>
          <a:prstGeom prst="rect">
            <a:avLst/>
          </a:prstGeom>
        </p:spPr>
      </p:pic>
    </p:spTree>
    <p:extLst>
      <p:ext uri="{BB962C8B-B14F-4D97-AF65-F5344CB8AC3E}">
        <p14:creationId xmlns:p14="http://schemas.microsoft.com/office/powerpoint/2010/main" val="2543621767"/>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5682.789"/>
  <p:tag name="ORIGINALWIDTH" val="4287.214"/>
  <p:tag name="LATEXADDIN" val="\documentclass{article}&#10;\usepackage{amsmath}&#10;\pagestyle{empty}&#10;\begin{document}&#10;\section{parameters}&#10;$c_{ij}$: adjacent costs of order $i$ and order $j$.\\&#10;$p_i$: processing time of order $i$.\\&#10;$d_i$: due time pf order $i$.\\&#10;$q_i$: weight or length of order $i$\\&#10;$Q_k$: capacity of batch $k$.&#10;&#10;\section{decision variables}&#10;$x_{ijk}$: order $i$ and order $j$ in batch $k$.\\&#10;$s_i$: start time of order i.&#10;&#10;\section{model}&#10;\begin{align}&#10;    min \quad&#10;    &amp;\sum_{i,j,k} x_{ijk}c_{ij} &#10;    &amp;&amp;\forall i,j \in I, k \in K\\&#10;    &amp;\sum_{i}q_{i}(d_i - s_i)&#10;    &amp;&amp;\forall i \in I\\&#10;    s.t.\quad&#10;    &amp;\sum_{j} x_{0jk} = 1 &#10;    &amp;&amp;\forall j \in I\\&#10;    &amp;\sum_{i} x_{ihk} - \sum_{j} x_{hjk} = 0&#10;    &amp;&amp;\forall i,j,h \in I, k \in K\\&#10;    &amp;\sum_{i} x_{i,|I|+1,k} = 1 &#10;    &amp;&amp;\forall i \in I, k \in K\\&#10;    &amp;\sum_{j,k} x_{ijk} = 1 &#10;    &amp;&amp;\forall i,j \in I, k \in K\\&#10;    &amp;s_i + p_i - M(1 - x_{ijk}) \leq s_j&#10;    &amp;&amp;\forall i,j \in I, k \in K\\&#10;    &amp;d_i - s_i - p_i \geq 0&#10;    &amp;&amp;\forall i \in I\\&#10;    &amp;\sum_{i,j} x_{ijk}q_i \leq Q_{k}&#10;    &amp;&amp;\forall i,j \in I, k \in K\\&#10;    &amp;s_i \geq 0 \\&#10;    &amp;x_{ijk} \in \{0,1\}&#10;\end{align}&#10;&#10;&#10;&#10;\end{document}"/>
  <p:tag name="IGUANATEXSIZE" val="20"/>
  <p:tag name="IGUANATEXCURSOR" val="1107"/>
  <p:tag name="TRANSPARENCY" val="True"/>
  <p:tag name="FILENAME" val=""/>
  <p:tag name="LATEXENGINEID" val="0"/>
  <p:tag name="TEMPFOLDER" val=".\.\"/>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841.02"/>
  <p:tag name="ORIGINALWIDTH" val="2241.47"/>
  <p:tag name="LATEXADDIN" val="\documentclass{article}&#10;\usepackage{amsmath}&#10;\pagestyle{empty}&#10;\begin{document}&#10;&#10;\section{parameters}&#10;$c_{ij}$: adjacent costs of order $i$ and order $j$.\\&#10;$p_i$: processing time of order $i$.\\&#10;$d_i$: due time pf order $i$.\\&#10;$q_i$: weight or length of order $i$\\&#10;$Q_k$: capacity of batch $k$.&#10;&#10;\section{decision variables}&#10;$x_{ijk}$: order $i$ and order $j$ in batch $k$.\\&#10;$s_i$: start time of order $i$.&#10;&#10;&#10;\end{document}"/>
  <p:tag name="IGUANATEXSIZE" val="20"/>
  <p:tag name="IGUANATEXCURSOR" val="409"/>
  <p:tag name="TRANSPARENCY" val="True"/>
  <p:tag name="FILENAME" val=""/>
  <p:tag name="LATEXENGINEID" val="0"/>
  <p:tag name="TEMPFOLDER" val=".\.\"/>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自定义 78">
      <a:dk1>
        <a:srgbClr val="191919"/>
      </a:dk1>
      <a:lt1>
        <a:sysClr val="window" lastClr="FFFFFF"/>
      </a:lt1>
      <a:dk2>
        <a:srgbClr val="EFEFEF"/>
      </a:dk2>
      <a:lt2>
        <a:srgbClr val="2D2D2D"/>
      </a:lt2>
      <a:accent1>
        <a:srgbClr val="104D7E"/>
      </a:accent1>
      <a:accent2>
        <a:srgbClr val="26CCC5"/>
      </a:accent2>
      <a:accent3>
        <a:srgbClr val="1B8DA8"/>
      </a:accent3>
      <a:accent4>
        <a:srgbClr val="104E87"/>
      </a:accent4>
      <a:accent5>
        <a:srgbClr val="4BACC6"/>
      </a:accent5>
      <a:accent6>
        <a:srgbClr val="808684"/>
      </a:accent6>
      <a:hlink>
        <a:srgbClr val="808080"/>
      </a:hlink>
      <a:folHlink>
        <a:srgbClr val="800080"/>
      </a:folHlink>
    </a:clrScheme>
    <a:fontScheme name="自定义 24">
      <a:majorFont>
        <a:latin typeface="Times New Roman"/>
        <a:ea typeface="思源黑体 CN Medium"/>
        <a:cs typeface=""/>
      </a:majorFont>
      <a:minorFont>
        <a:latin typeface="Times New Roman"/>
        <a:ea typeface="思源黑体 CN Norm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81316</TotalTime>
  <Words>2387</Words>
  <Application>Microsoft Office PowerPoint</Application>
  <PresentationFormat>宽屏</PresentationFormat>
  <Paragraphs>323</Paragraphs>
  <Slides>32</Slides>
  <Notes>29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32</vt:i4>
      </vt:variant>
    </vt:vector>
  </HeadingPairs>
  <TitlesOfParts>
    <vt:vector size="46" baseType="lpstr">
      <vt:lpstr>Consolas-BoldItalic</vt:lpstr>
      <vt:lpstr>Lantinghei SC Demibold</vt:lpstr>
      <vt:lpstr>Menlo-BoldItalic</vt:lpstr>
      <vt:lpstr>PingFang SC</vt:lpstr>
      <vt:lpstr>等线</vt:lpstr>
      <vt:lpstr>KaiTi</vt:lpstr>
      <vt:lpstr>思源黑体 CN Heavy</vt:lpstr>
      <vt:lpstr>思源黑体 CN Medium</vt:lpstr>
      <vt:lpstr>思源黑体 CN Normal</vt:lpstr>
      <vt:lpstr>微软雅黑</vt:lpstr>
      <vt:lpstr>Arial</vt:lpstr>
      <vt:lpstr>Calibri</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 PLUS</dc:creator>
  <cp:keywords/>
  <dc:description/>
  <cp:lastModifiedBy>孝青 刘</cp:lastModifiedBy>
  <cp:revision>1546</cp:revision>
  <cp:lastPrinted>2020-09-21T02:20:53Z</cp:lastPrinted>
  <dcterms:created xsi:type="dcterms:W3CDTF">2010-04-12T23:12:02Z</dcterms:created>
  <dcterms:modified xsi:type="dcterms:W3CDTF">2025-10-22T13:16:42Z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